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72"/>
  </p:notesMasterIdLst>
  <p:handoutMasterIdLst>
    <p:handoutMasterId r:id="rId73"/>
  </p:handoutMasterIdLst>
  <p:sldIdLst>
    <p:sldId id="256" r:id="rId5"/>
    <p:sldId id="257" r:id="rId6"/>
    <p:sldId id="258" r:id="rId7"/>
    <p:sldId id="259" r:id="rId8"/>
    <p:sldId id="318" r:id="rId9"/>
    <p:sldId id="319" r:id="rId10"/>
    <p:sldId id="320" r:id="rId11"/>
    <p:sldId id="321" r:id="rId12"/>
    <p:sldId id="322" r:id="rId13"/>
    <p:sldId id="323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7" r:id="rId31"/>
    <p:sldId id="276" r:id="rId32"/>
    <p:sldId id="312" r:id="rId33"/>
    <p:sldId id="313" r:id="rId34"/>
    <p:sldId id="31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315" r:id="rId43"/>
    <p:sldId id="285" r:id="rId44"/>
    <p:sldId id="286" r:id="rId45"/>
    <p:sldId id="287" r:id="rId46"/>
    <p:sldId id="288" r:id="rId47"/>
    <p:sldId id="289" r:id="rId48"/>
    <p:sldId id="314" r:id="rId49"/>
    <p:sldId id="290" r:id="rId50"/>
    <p:sldId id="291" r:id="rId51"/>
    <p:sldId id="292" r:id="rId52"/>
    <p:sldId id="293" r:id="rId53"/>
    <p:sldId id="294" r:id="rId54"/>
    <p:sldId id="295" r:id="rId55"/>
    <p:sldId id="316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9" r:id="rId67"/>
    <p:sldId id="613" r:id="rId68"/>
    <p:sldId id="608" r:id="rId69"/>
    <p:sldId id="311" r:id="rId70"/>
    <p:sldId id="310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64DC2DF-07D8-4E9B-8762-2329519F9CBC}">
          <p14:sldIdLst>
            <p14:sldId id="256"/>
            <p14:sldId id="257"/>
            <p14:sldId id="258"/>
          </p14:sldIdLst>
        </p14:section>
        <p14:section name="Introduction to Internet" id="{304BE8EA-73D6-485D-9071-45200C3D0827}">
          <p14:sldIdLst>
            <p14:sldId id="259"/>
            <p14:sldId id="318"/>
            <p14:sldId id="319"/>
            <p14:sldId id="320"/>
            <p14:sldId id="321"/>
            <p14:sldId id="322"/>
            <p14:sldId id="323"/>
            <p14:sldId id="260"/>
            <p14:sldId id="261"/>
            <p14:sldId id="262"/>
            <p14:sldId id="263"/>
            <p14:sldId id="264"/>
          </p14:sldIdLst>
        </p14:section>
        <p14:section name="How Does the Internet Work?" id="{1DA3C69F-0062-4301-9426-5B43505BD356}">
          <p14:sldIdLst>
            <p14:sldId id="265"/>
            <p14:sldId id="266"/>
            <p14:sldId id="267"/>
            <p14:sldId id="268"/>
            <p14:sldId id="269"/>
          </p14:sldIdLst>
        </p14:section>
        <p14:section name="Packet - Sending and Receiving Information" id="{B9BDF790-2C80-4809-9631-A950FF8C18BC}">
          <p14:sldIdLst>
            <p14:sldId id="270"/>
            <p14:sldId id="271"/>
            <p14:sldId id="272"/>
            <p14:sldId id="273"/>
          </p14:sldIdLst>
        </p14:section>
        <p14:section name="Internet Protocol" id="{1E751F6D-F971-40DF-B648-8AC774DD3C3F}">
          <p14:sldIdLst>
            <p14:sldId id="274"/>
            <p14:sldId id="275"/>
            <p14:sldId id="277"/>
            <p14:sldId id="276"/>
            <p14:sldId id="312"/>
            <p14:sldId id="313"/>
            <p14:sldId id="317"/>
            <p14:sldId id="278"/>
            <p14:sldId id="279"/>
            <p14:sldId id="280"/>
          </p14:sldIdLst>
        </p14:section>
        <p14:section name="Reliability and TCP" id="{5CEE77FE-560C-449C-9A7D-76E3ACE824AF}">
          <p14:sldIdLst>
            <p14:sldId id="281"/>
            <p14:sldId id="282"/>
            <p14:sldId id="283"/>
            <p14:sldId id="284"/>
            <p14:sldId id="315"/>
            <p14:sldId id="285"/>
            <p14:sldId id="286"/>
          </p14:sldIdLst>
        </p14:section>
        <p14:section name="The OSI Model" id="{E8C74292-4123-438D-9946-264DF0F8203B}">
          <p14:sldIdLst>
            <p14:sldId id="287"/>
            <p14:sldId id="288"/>
            <p14:sldId id="289"/>
            <p14:sldId id="314"/>
            <p14:sldId id="290"/>
            <p14:sldId id="291"/>
            <p14:sldId id="292"/>
            <p14:sldId id="293"/>
            <p14:sldId id="294"/>
            <p14:sldId id="295"/>
            <p14:sldId id="316"/>
            <p14:sldId id="296"/>
          </p14:sldIdLst>
        </p14:section>
        <p14:section name="Network Hardware" id="{E0CCF636-A75F-46BE-980F-1146A674A7C9}">
          <p14:sldIdLst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The Future of the Internet" id="{1A236F75-B194-4636-8427-155A6A36BE4B}">
          <p14:sldIdLst>
            <p14:sldId id="303"/>
            <p14:sldId id="304"/>
          </p14:sldIdLst>
        </p14:section>
        <p14:section name="Conclusion" id="{32C006C7-4E2C-4D24-AA5A-C03BE5A633E8}">
          <p14:sldIdLst>
            <p14:sldId id="305"/>
            <p14:sldId id="309"/>
            <p14:sldId id="613"/>
            <p14:sldId id="608"/>
            <p14:sldId id="311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464646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ен стил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ен стил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3" autoAdjust="0"/>
    <p:restoredTop sz="95214" autoAdjust="0"/>
  </p:normalViewPr>
  <p:slideViewPr>
    <p:cSldViewPr showGuides="1">
      <p:cViewPr varScale="1">
        <p:scale>
          <a:sx n="105" d="100"/>
          <a:sy n="105" d="100"/>
        </p:scale>
        <p:origin x="474" y="7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86" d="100"/>
          <a:sy n="86" d="100"/>
        </p:scale>
        <p:origin x="978" y="10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12.9.2022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8631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86996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36296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8835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2672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9823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67790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5761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93425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46278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92260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88323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3877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09127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4043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56297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11204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73512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86105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4861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20816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lossus_comput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hyperlink" Target="https://en.wikipedia.org/wiki/ENIAC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cern.ch/hypertext/WWW/TheProject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hango_bone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4" Type="http://schemas.openxmlformats.org/officeDocument/2006/relationships/hyperlink" Target="https://www.submarinecablemap.com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andindustrymuseum.org.uk/objects-and-stories/jacquard-loom" TargetMode="External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94.png"/><Relationship Id="rId18" Type="http://schemas.openxmlformats.org/officeDocument/2006/relationships/hyperlink" Target="https://www.softwaregroup.com/" TargetMode="External"/><Relationship Id="rId26" Type="http://schemas.openxmlformats.org/officeDocument/2006/relationships/hyperlink" Target="https://bosch.io/" TargetMode="External"/><Relationship Id="rId3" Type="http://schemas.openxmlformats.org/officeDocument/2006/relationships/image" Target="../media/image89.png"/><Relationship Id="rId21" Type="http://schemas.openxmlformats.org/officeDocument/2006/relationships/image" Target="../media/image98.png"/><Relationship Id="rId7" Type="http://schemas.openxmlformats.org/officeDocument/2006/relationships/image" Target="../media/image91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96.png"/><Relationship Id="rId25" Type="http://schemas.openxmlformats.org/officeDocument/2006/relationships/image" Target="../media/image100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taulia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93.png"/><Relationship Id="rId24" Type="http://schemas.openxmlformats.org/officeDocument/2006/relationships/hyperlink" Target="https://smartit.bg/" TargetMode="External"/><Relationship Id="rId5" Type="http://schemas.openxmlformats.org/officeDocument/2006/relationships/image" Target="../media/image90.png"/><Relationship Id="rId15" Type="http://schemas.openxmlformats.org/officeDocument/2006/relationships/image" Target="../media/image95.jpeg"/><Relationship Id="rId23" Type="http://schemas.openxmlformats.org/officeDocument/2006/relationships/image" Target="../media/image99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97.pn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92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createx.bg/" TargetMode="External"/><Relationship Id="rId27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png"/><Relationship Id="rId4" Type="http://schemas.openxmlformats.org/officeDocument/2006/relationships/hyperlink" Target="https://softuni.b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alytical_Engin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abulating_machin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hyperlink" Target="https://en.wikipedia.org/wiki/Z3_(computer)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tanasoff%E2%80%93Berry_compute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gif"/><Relationship Id="rId4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Explained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643853" y="6340279"/>
            <a:ext cx="2951518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35" y="2257386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sz="2800" b="1" dirty="0">
                <a:solidFill>
                  <a:schemeClr val="bg1"/>
                </a:solidFill>
                <a:hlinkClick r:id="rId3"/>
              </a:rPr>
              <a:t>Colossus</a:t>
            </a:r>
            <a:r>
              <a:rPr lang="en-GB" sz="2800" dirty="0"/>
              <a:t> was a set of computers developed by British codebreakers in the years 1943–1945 to </a:t>
            </a:r>
            <a:r>
              <a:rPr lang="en-GB" sz="2800" b="1" dirty="0">
                <a:solidFill>
                  <a:schemeClr val="bg1"/>
                </a:solidFill>
              </a:rPr>
              <a:t>help</a:t>
            </a:r>
            <a:r>
              <a:rPr lang="en-GB" sz="2800" dirty="0"/>
              <a:t> in the </a:t>
            </a:r>
            <a:r>
              <a:rPr lang="en-GB" sz="2800" b="1" dirty="0">
                <a:solidFill>
                  <a:schemeClr val="bg1"/>
                </a:solidFill>
              </a:rPr>
              <a:t>cryptanalysis</a:t>
            </a:r>
            <a:r>
              <a:rPr lang="en-GB" sz="2800" dirty="0"/>
              <a:t> of the Lorenz cipher.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Colossus used thermionic valves (vacuum tubes) to </a:t>
            </a:r>
            <a:br>
              <a:rPr lang="en-GB" sz="2800" dirty="0"/>
            </a:br>
            <a:r>
              <a:rPr lang="en-GB" sz="2800" dirty="0"/>
              <a:t>perform Boolean and counting operations.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Colossus is thus regarded as the world's first programmable, </a:t>
            </a:r>
            <a:br>
              <a:rPr lang="en-GB" sz="2800" dirty="0"/>
            </a:br>
            <a:r>
              <a:rPr lang="en-GB" sz="2800" dirty="0"/>
              <a:t>electronic, digital computer, although it was programmed by </a:t>
            </a:r>
            <a:br>
              <a:rPr lang="en-GB" sz="2800" dirty="0"/>
            </a:br>
            <a:r>
              <a:rPr lang="en-GB" sz="2800" dirty="0"/>
              <a:t>switches and plugs and not by a stored program.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sz="2800" b="1" dirty="0">
                <a:solidFill>
                  <a:schemeClr val="bg1"/>
                </a:solidFill>
                <a:hlinkClick r:id="rId4"/>
              </a:rPr>
              <a:t>ENIAC</a:t>
            </a:r>
            <a:r>
              <a:rPr lang="en-GB" sz="2800" b="1" dirty="0">
                <a:solidFill>
                  <a:schemeClr val="bg1"/>
                </a:solidFill>
              </a:rPr>
              <a:t> </a:t>
            </a:r>
            <a:r>
              <a:rPr lang="en-GB" sz="2800" dirty="0"/>
              <a:t>(Electronic Numerical Integrator and Computer) was </a:t>
            </a:r>
            <a:br>
              <a:rPr lang="en-GB" sz="2800" dirty="0"/>
            </a:br>
            <a:r>
              <a:rPr lang="en-GB" sz="2800" dirty="0"/>
              <a:t>the first programmable, electronic, general-purpose digital </a:t>
            </a:r>
            <a:br>
              <a:rPr lang="en-GB" sz="2800" dirty="0"/>
            </a:br>
            <a:r>
              <a:rPr lang="en-GB" sz="2800" dirty="0"/>
              <a:t>computer. It was Turing-complete and able to solve </a:t>
            </a:r>
            <a:br>
              <a:rPr lang="en-GB" sz="2800" dirty="0"/>
            </a:br>
            <a:r>
              <a:rPr lang="en-GB" sz="2800" dirty="0"/>
              <a:t>"a large class of numerical problems" through </a:t>
            </a:r>
            <a:br>
              <a:rPr lang="en-GB" sz="2800" dirty="0"/>
            </a:br>
            <a:r>
              <a:rPr lang="en-GB" sz="2800" dirty="0"/>
              <a:t>reprogramming.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Was designed and primarily used to </a:t>
            </a:r>
            <a:r>
              <a:rPr lang="en-GB" sz="2800" b="1" dirty="0">
                <a:solidFill>
                  <a:schemeClr val="bg1"/>
                </a:solidFill>
              </a:rPr>
              <a:t>calculate artillery firing </a:t>
            </a:r>
            <a:br>
              <a:rPr lang="en-GB" sz="2800" dirty="0"/>
            </a:br>
            <a:r>
              <a:rPr lang="en-GB" sz="2800" dirty="0"/>
              <a:t>tables for the United States Army's Ballistic Research </a:t>
            </a:r>
            <a:br>
              <a:rPr lang="en-GB" sz="2800" dirty="0"/>
            </a:br>
            <a:r>
              <a:rPr lang="en-GB" sz="2800" dirty="0"/>
              <a:t>Laboratory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Colossus &amp; ENIAC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6440" y="1890012"/>
            <a:ext cx="3080297" cy="2053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12879-8E9F-4C5B-9523-E0CA85D74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0346" y="4293462"/>
            <a:ext cx="3012484" cy="2305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237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– History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0325" y="1121477"/>
            <a:ext cx="10321675" cy="5546589"/>
          </a:xfrm>
        </p:spPr>
        <p:txBody>
          <a:bodyPr>
            <a:normAutofit/>
          </a:bodyPr>
          <a:lstStyle/>
          <a:p>
            <a:r>
              <a:rPr lang="en-US" sz="3200" dirty="0"/>
              <a:t>Begins with the development of electronic </a:t>
            </a:r>
            <a:br>
              <a:rPr lang="en-US" sz="3200" dirty="0"/>
            </a:br>
            <a:r>
              <a:rPr lang="en-US" sz="3200" dirty="0"/>
              <a:t>computers in the 1950s</a:t>
            </a:r>
          </a:p>
          <a:p>
            <a:r>
              <a:rPr lang="en-US" sz="3200" dirty="0"/>
              <a:t>Packet switching networks were developed in the </a:t>
            </a:r>
            <a:br>
              <a:rPr lang="en-US" sz="3200" dirty="0"/>
            </a:br>
            <a:r>
              <a:rPr lang="en-US" sz="3200" dirty="0"/>
              <a:t>late 1960</a:t>
            </a:r>
          </a:p>
          <a:p>
            <a:r>
              <a:rPr lang="en-US" sz="3200" dirty="0"/>
              <a:t>The internet protocol was developed in the 1970s</a:t>
            </a:r>
          </a:p>
          <a:p>
            <a:r>
              <a:rPr lang="en-US" sz="3200" dirty="0"/>
              <a:t>In the 1980s at CERN Tim Berners-Lee created </a:t>
            </a:r>
            <a:br>
              <a:rPr lang="en-US" sz="3200" dirty="0"/>
            </a:br>
            <a:r>
              <a:rPr lang="en-US" sz="3200" dirty="0"/>
              <a:t>the </a:t>
            </a:r>
            <a:r>
              <a:rPr lang="en-US" sz="3200" b="1" dirty="0">
                <a:hlinkClick r:id="rId3"/>
              </a:rPr>
              <a:t>World Wide Web </a:t>
            </a:r>
            <a:r>
              <a:rPr lang="en-US" sz="3200" dirty="0"/>
              <a:t>– the first website, linking </a:t>
            </a:r>
            <a:br>
              <a:rPr lang="en-US" sz="3200" dirty="0"/>
            </a:br>
            <a:r>
              <a:rPr lang="en-US" sz="3200" dirty="0"/>
              <a:t>hypertext documents into an information system, </a:t>
            </a:r>
            <a:br>
              <a:rPr lang="en-US" sz="3200" dirty="0"/>
            </a:br>
            <a:r>
              <a:rPr lang="en-US" sz="3200" dirty="0"/>
              <a:t>accessible from any node on the network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412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– Introduction (1)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So, what is </a:t>
            </a:r>
            <a:r>
              <a:rPr lang="en-US" b="1" dirty="0">
                <a:solidFill>
                  <a:schemeClr val="bg1"/>
                </a:solidFill>
              </a:rPr>
              <a:t>the Internet?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simple answer to that question is a </a:t>
            </a:r>
            <a:r>
              <a:rPr lang="en-US" b="1" dirty="0">
                <a:solidFill>
                  <a:schemeClr val="bg1"/>
                </a:solidFill>
              </a:rPr>
              <a:t>wire</a:t>
            </a:r>
            <a:r>
              <a:rPr lang="en-US" dirty="0"/>
              <a:t>. A wire,</a:t>
            </a:r>
            <a:r>
              <a:rPr lang="bg-BG" dirty="0"/>
              <a:t> </a:t>
            </a:r>
            <a:br>
              <a:rPr lang="en-US" dirty="0"/>
            </a:br>
            <a:r>
              <a:rPr lang="en-US" dirty="0"/>
              <a:t>which is buried into the ground or even in the ocean.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That wire can be </a:t>
            </a:r>
            <a:r>
              <a:rPr lang="en-US" b="1" dirty="0">
                <a:solidFill>
                  <a:schemeClr val="bg1"/>
                </a:solidFill>
              </a:rPr>
              <a:t>fiber optics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copper</a:t>
            </a:r>
            <a:r>
              <a:rPr lang="en-US" dirty="0"/>
              <a:t> or occasionally</a:t>
            </a:r>
            <a:br>
              <a:rPr lang="en-US" dirty="0"/>
            </a:br>
            <a:r>
              <a:rPr lang="en-US" dirty="0"/>
              <a:t>beamed to </a:t>
            </a:r>
            <a:r>
              <a:rPr lang="en-US" b="1" dirty="0">
                <a:solidFill>
                  <a:schemeClr val="bg1"/>
                </a:solidFill>
              </a:rPr>
              <a:t>satellites</a:t>
            </a:r>
            <a:r>
              <a:rPr lang="en-US" dirty="0"/>
              <a:t> or through </a:t>
            </a:r>
            <a:r>
              <a:rPr lang="en-US" b="1" dirty="0">
                <a:solidFill>
                  <a:schemeClr val="bg1"/>
                </a:solidFill>
              </a:rPr>
              <a:t>cell phone network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60" y="4364176"/>
            <a:ext cx="3048000" cy="20330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937" y="4380432"/>
            <a:ext cx="3144520" cy="2016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40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ISPs</a:t>
            </a:r>
            <a:r>
              <a:rPr lang="en-US" sz="3400" dirty="0"/>
              <a:t> </a:t>
            </a:r>
            <a:r>
              <a:rPr lang="bg-BG" sz="3400" dirty="0"/>
              <a:t>(</a:t>
            </a:r>
            <a:r>
              <a:rPr lang="en-US" sz="3400" b="1" dirty="0">
                <a:solidFill>
                  <a:schemeClr val="bg1"/>
                </a:solidFill>
              </a:rPr>
              <a:t>I</a:t>
            </a:r>
            <a:r>
              <a:rPr lang="en-US" sz="3400" dirty="0"/>
              <a:t>nternet </a:t>
            </a:r>
            <a:r>
              <a:rPr lang="en-US" sz="3400" b="1" dirty="0">
                <a:solidFill>
                  <a:schemeClr val="bg1"/>
                </a:solidFill>
              </a:rPr>
              <a:t>S</a:t>
            </a:r>
            <a:r>
              <a:rPr lang="en-US" sz="3400" dirty="0"/>
              <a:t>ervice </a:t>
            </a:r>
            <a:r>
              <a:rPr lang="en-US" sz="3400" b="1" dirty="0">
                <a:solidFill>
                  <a:schemeClr val="bg1"/>
                </a:solidFill>
              </a:rPr>
              <a:t>P</a:t>
            </a:r>
            <a:r>
              <a:rPr lang="en-US" sz="3400" dirty="0"/>
              <a:t>roviders</a:t>
            </a:r>
            <a:r>
              <a:rPr lang="bg-BG" sz="3400" dirty="0"/>
              <a:t>)</a:t>
            </a:r>
            <a:r>
              <a:rPr lang="en-US" sz="3400" dirty="0"/>
              <a:t> have access to such cables</a:t>
            </a:r>
            <a:endParaRPr lang="bg-BG" sz="3400" dirty="0"/>
          </a:p>
          <a:p>
            <a:r>
              <a:rPr lang="en-US" sz="3400" dirty="0"/>
              <a:t>We get indirectly </a:t>
            </a:r>
            <a:r>
              <a:rPr lang="en-US" sz="3400" b="1" dirty="0">
                <a:solidFill>
                  <a:schemeClr val="bg1"/>
                </a:solidFill>
              </a:rPr>
              <a:t>connected</a:t>
            </a:r>
            <a:r>
              <a:rPr lang="en-US" sz="3400" dirty="0"/>
              <a:t> to them though ISPs</a:t>
            </a:r>
          </a:p>
          <a:p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Internet</a:t>
            </a:r>
            <a:r>
              <a:rPr lang="en-US" sz="3400" dirty="0"/>
              <a:t> is a </a:t>
            </a:r>
            <a:r>
              <a:rPr lang="en-US" sz="3400" b="1" dirty="0">
                <a:solidFill>
                  <a:schemeClr val="bg1"/>
                </a:solidFill>
              </a:rPr>
              <a:t>network of networks</a:t>
            </a:r>
            <a:r>
              <a:rPr lang="en-US" sz="3400" dirty="0"/>
              <a:t>. It connects billions of </a:t>
            </a:r>
            <a:br>
              <a:rPr lang="en-US" sz="3400" dirty="0"/>
            </a:br>
            <a:r>
              <a:rPr lang="en-US" sz="3400" dirty="0"/>
              <a:t>devices together all over the globe, which are connected to this</a:t>
            </a:r>
            <a:r>
              <a:rPr lang="bg-BG" sz="3400" dirty="0"/>
              <a:t> </a:t>
            </a:r>
            <a:br>
              <a:rPr lang="en-US" sz="3400" dirty="0"/>
            </a:br>
            <a:r>
              <a:rPr lang="en-US" sz="3400" dirty="0"/>
              <a:t>wire in one form or another.</a:t>
            </a:r>
          </a:p>
          <a:p>
            <a:pPr marL="0" indent="0">
              <a:buNone/>
            </a:pPr>
            <a:br>
              <a:rPr lang="en-US" sz="3200" dirty="0"/>
            </a:b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– Introduction (2)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00" y="3879000"/>
            <a:ext cx="4005000" cy="2252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615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Network 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a group of two or more devices that </a:t>
            </a:r>
            <a:br>
              <a:rPr lang="en-US" sz="3200" dirty="0"/>
            </a:br>
            <a:r>
              <a:rPr lang="en-US" sz="3200" dirty="0"/>
              <a:t>can communicate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It is comprised of a number of </a:t>
            </a:r>
            <a:r>
              <a:rPr lang="en-US" sz="3200" b="1" dirty="0">
                <a:solidFill>
                  <a:schemeClr val="bg1"/>
                </a:solidFill>
              </a:rPr>
              <a:t>different computer systems </a:t>
            </a:r>
            <a:br>
              <a:rPr lang="en-US" sz="3200" dirty="0"/>
            </a:br>
            <a:r>
              <a:rPr lang="en-US" sz="3200" dirty="0"/>
              <a:t>connected by </a:t>
            </a:r>
            <a:r>
              <a:rPr lang="en-US" sz="3200" b="1" dirty="0">
                <a:solidFill>
                  <a:schemeClr val="bg1"/>
                </a:solidFill>
              </a:rPr>
              <a:t>physical and/or wireless </a:t>
            </a:r>
            <a:r>
              <a:rPr lang="en-US" sz="3200" dirty="0"/>
              <a:t>connections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The scale can range from </a:t>
            </a:r>
            <a:r>
              <a:rPr lang="en-US" sz="3200" b="1" dirty="0">
                <a:solidFill>
                  <a:schemeClr val="bg1"/>
                </a:solidFill>
              </a:rPr>
              <a:t>a single PC sharing </a:t>
            </a:r>
            <a:r>
              <a:rPr lang="en-US" sz="3200" dirty="0"/>
              <a:t>out basic peripherals </a:t>
            </a:r>
            <a:br>
              <a:rPr lang="en-US" sz="3200" dirty="0"/>
            </a:br>
            <a:r>
              <a:rPr lang="en-US" sz="3200" dirty="0"/>
              <a:t>to </a:t>
            </a:r>
            <a:r>
              <a:rPr lang="en-US" sz="3200" b="1" dirty="0">
                <a:solidFill>
                  <a:schemeClr val="bg1"/>
                </a:solidFill>
              </a:rPr>
              <a:t>massive data centers </a:t>
            </a:r>
            <a:r>
              <a:rPr lang="en-US" sz="3200" dirty="0"/>
              <a:t>located around the World, </a:t>
            </a:r>
            <a:br>
              <a:rPr lang="en-US" sz="3200" dirty="0"/>
            </a:br>
            <a:r>
              <a:rPr lang="en-US" sz="3200" dirty="0"/>
              <a:t>to the Internet itself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8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The internet </a:t>
            </a:r>
            <a:r>
              <a:rPr lang="en-US" sz="3400" dirty="0"/>
              <a:t>is made of hundreds of thousands of </a:t>
            </a:r>
            <a:r>
              <a:rPr lang="en-US" sz="3400" b="1" dirty="0">
                <a:solidFill>
                  <a:schemeClr val="bg1"/>
                </a:solidFill>
              </a:rPr>
              <a:t>networks</a:t>
            </a:r>
            <a:r>
              <a:rPr lang="en-US" sz="3400" dirty="0"/>
              <a:t> and billions of computers and devices connected physically</a:t>
            </a:r>
          </a:p>
          <a:p>
            <a:pPr marL="456915" lvl="1" indent="-456915"/>
            <a:r>
              <a:rPr lang="en-US" sz="3400" dirty="0"/>
              <a:t>These different systems </a:t>
            </a:r>
            <a:r>
              <a:rPr lang="en-US" sz="3400" b="1" dirty="0">
                <a:solidFill>
                  <a:schemeClr val="bg1"/>
                </a:solidFill>
              </a:rPr>
              <a:t>connect to each other</a:t>
            </a:r>
            <a:r>
              <a:rPr lang="en-US" sz="3400" dirty="0"/>
              <a:t>, </a:t>
            </a:r>
            <a:r>
              <a:rPr lang="en-US" sz="3400" b="1" dirty="0">
                <a:solidFill>
                  <a:schemeClr val="bg1"/>
                </a:solidFill>
              </a:rPr>
              <a:t>communicate with each other</a:t>
            </a:r>
            <a:r>
              <a:rPr lang="en-US" sz="3400" dirty="0"/>
              <a:t> and </a:t>
            </a:r>
            <a:r>
              <a:rPr lang="en-US" sz="3400" b="1" dirty="0">
                <a:solidFill>
                  <a:schemeClr val="bg1"/>
                </a:solidFill>
              </a:rPr>
              <a:t>work together </a:t>
            </a:r>
            <a:r>
              <a:rPr lang="en-US" sz="3400" dirty="0"/>
              <a:t>because of standards for how data is sent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and Internet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826" y="4172822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74" y="4172822"/>
            <a:ext cx="190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46" y="4003028"/>
            <a:ext cx="3265408" cy="2244587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754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33" y="1233182"/>
            <a:ext cx="2982333" cy="3015842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How Does the Internet Work?</a:t>
            </a:r>
          </a:p>
        </p:txBody>
      </p:sp>
    </p:spTree>
    <p:extLst>
      <p:ext uri="{BB962C8B-B14F-4D97-AF65-F5344CB8AC3E}">
        <p14:creationId xmlns:p14="http://schemas.microsoft.com/office/powerpoint/2010/main" val="345129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98667" y="2855737"/>
            <a:ext cx="1676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90743" y="1916190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5488" y="2942869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198667" y="2516179"/>
            <a:ext cx="1676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939" y="1778189"/>
            <a:ext cx="1638463" cy="19632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05400" y="11168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FB8100-7456-4FFD-9A18-B473364EE6ED}"/>
              </a:ext>
            </a:extLst>
          </p:cNvPr>
          <p:cNvGrpSpPr/>
          <p:nvPr/>
        </p:nvGrpSpPr>
        <p:grpSpPr>
          <a:xfrm>
            <a:off x="5956675" y="4355957"/>
            <a:ext cx="2729038" cy="2168879"/>
            <a:chOff x="4451000" y="4330968"/>
            <a:chExt cx="2729038" cy="2168879"/>
          </a:xfrm>
        </p:grpSpPr>
        <p:sp>
          <p:nvSpPr>
            <p:cNvPr id="34" name="TextBox 33"/>
            <p:cNvSpPr txBox="1"/>
            <p:nvPr/>
          </p:nvSpPr>
          <p:spPr>
            <a:xfrm>
              <a:off x="4516679" y="4330968"/>
              <a:ext cx="242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Resources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845" y="4819918"/>
              <a:ext cx="1201332" cy="120133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451000" y="5976627"/>
              <a:ext cx="272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HTML, PDF, JPG…</a:t>
              </a:r>
              <a:endParaRPr lang="en-US" sz="2800" dirty="0">
                <a:solidFill>
                  <a:srgbClr val="92D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1852" y="111317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8" y="1997871"/>
            <a:ext cx="2020543" cy="1660031"/>
          </a:xfrm>
          <a:prstGeom prst="rect">
            <a:avLst/>
          </a:prstGeom>
        </p:spPr>
      </p:pic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77" y="3739113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739113"/>
            <a:ext cx="716501" cy="716501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16" y="3697763"/>
            <a:ext cx="771119" cy="771119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37" y="2089735"/>
            <a:ext cx="1870776" cy="11208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29788" y="1121373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9037" y="2514600"/>
            <a:ext cx="85405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 flipV="1">
            <a:off x="9768000" y="3411337"/>
            <a:ext cx="531398" cy="1303238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D1BEA1-1540-43B0-BA39-2AE40F890ACF}"/>
              </a:ext>
            </a:extLst>
          </p:cNvPr>
          <p:cNvGrpSpPr/>
          <p:nvPr/>
        </p:nvGrpSpPr>
        <p:grpSpPr>
          <a:xfrm>
            <a:off x="10151160" y="4748846"/>
            <a:ext cx="1659840" cy="1821243"/>
            <a:chOff x="9997101" y="4430907"/>
            <a:chExt cx="1659840" cy="1821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372" y="4978852"/>
              <a:ext cx="1273298" cy="127329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997101" y="4430907"/>
              <a:ext cx="1659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Database</a:t>
              </a:r>
            </a:p>
          </p:txBody>
        </p:sp>
      </p:grp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7755257" y="3411338"/>
            <a:ext cx="626714" cy="90414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FA6880E-A284-4520-BAFF-4F464A681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3142">
            <a:off x="7913977" y="1566292"/>
            <a:ext cx="2263324" cy="2263324"/>
          </a:xfrm>
          <a:prstGeom prst="rect">
            <a:avLst/>
          </a:prstGeom>
        </p:spPr>
      </p:pic>
      <p:sp>
        <p:nvSpPr>
          <p:cNvPr id="3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12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3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Definitions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To understand how </a:t>
            </a:r>
            <a:r>
              <a:rPr lang="en-US" sz="3400" b="1" dirty="0">
                <a:solidFill>
                  <a:schemeClr val="bg1"/>
                </a:solidFill>
              </a:rPr>
              <a:t>the Internet works</a:t>
            </a:r>
            <a:r>
              <a:rPr lang="en-US" sz="3400" dirty="0"/>
              <a:t>, first we need </a:t>
            </a:r>
            <a:br>
              <a:rPr lang="en-US" sz="3400" dirty="0"/>
            </a:br>
            <a:r>
              <a:rPr lang="en-US" sz="3400" dirty="0"/>
              <a:t>to get acquainted with a few definitions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What is?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Server and Client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Network Protocol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Packets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TCP vs UDP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60" y="2655792"/>
            <a:ext cx="3897193" cy="2437892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363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 and Clients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3"/>
            <a:ext cx="10036163" cy="5584897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All of the machines on the Internet are </a:t>
            </a:r>
            <a:br>
              <a:rPr lang="en-US" sz="3400" dirty="0"/>
            </a:br>
            <a:r>
              <a:rPr lang="en-US" sz="3400" dirty="0"/>
              <a:t>either </a:t>
            </a:r>
            <a:r>
              <a:rPr lang="en-US" sz="3400" b="1" dirty="0">
                <a:solidFill>
                  <a:schemeClr val="bg1"/>
                </a:solidFill>
              </a:rPr>
              <a:t>servers</a:t>
            </a:r>
            <a:r>
              <a:rPr lang="en-US" sz="3400" dirty="0"/>
              <a:t> or </a:t>
            </a:r>
            <a:r>
              <a:rPr lang="en-US" sz="3400" b="1" dirty="0">
                <a:solidFill>
                  <a:schemeClr val="bg1"/>
                </a:solidFill>
              </a:rPr>
              <a:t>clients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Servers</a:t>
            </a:r>
            <a:r>
              <a:rPr lang="en-US" sz="3400" dirty="0"/>
              <a:t> are the machines that provide services to </a:t>
            </a:r>
            <a:br>
              <a:rPr lang="en-US" sz="3400" dirty="0"/>
            </a:br>
            <a:r>
              <a:rPr lang="en-US" sz="3400" dirty="0"/>
              <a:t>other machines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Clients</a:t>
            </a:r>
            <a:r>
              <a:rPr lang="en-US" sz="3400" dirty="0"/>
              <a:t> are the machines that are used to connect to </a:t>
            </a:r>
            <a:br>
              <a:rPr lang="en-US" sz="3400" dirty="0"/>
            </a:br>
            <a:r>
              <a:rPr lang="en-US" sz="3400" dirty="0"/>
              <a:t>those services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80" y="4203411"/>
            <a:ext cx="4171048" cy="25026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772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6" y="983404"/>
            <a:ext cx="11818096" cy="5528766"/>
          </a:xfrm>
        </p:spPr>
        <p:txBody>
          <a:bodyPr>
            <a:no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Introduction to Internet</a:t>
            </a:r>
            <a:endParaRPr lang="bg-BG" sz="32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How does the Internet work?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Packets - Sending and Receiving Information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Internet Protocol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Reliability and TCP</a:t>
            </a:r>
            <a:endParaRPr lang="bg-BG" sz="32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The OSI Model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Network Hardware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The Future of the Internet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Protocol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1092" y="1121144"/>
            <a:ext cx="10304891" cy="5636106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Network Protocol </a:t>
            </a:r>
            <a:r>
              <a:rPr lang="en-US" sz="3400" dirty="0"/>
              <a:t>– a set of rules and standards, that </a:t>
            </a:r>
            <a:br>
              <a:rPr lang="en-US" sz="3400" dirty="0"/>
            </a:br>
            <a:r>
              <a:rPr lang="en-US" sz="3400" dirty="0"/>
              <a:t>allow communication between network devices</a:t>
            </a:r>
            <a:r>
              <a:rPr lang="bg-BG" sz="3400" dirty="0"/>
              <a:t> 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dirty="0"/>
              <a:t>Network protocols include </a:t>
            </a:r>
            <a:r>
              <a:rPr lang="en-US" sz="3400" b="1" dirty="0">
                <a:solidFill>
                  <a:schemeClr val="bg1"/>
                </a:solidFill>
              </a:rPr>
              <a:t>mechanisms</a:t>
            </a:r>
            <a:r>
              <a:rPr lang="en-US" sz="3400" dirty="0"/>
              <a:t> for devices to </a:t>
            </a:r>
            <a:br>
              <a:rPr lang="en-US" sz="3400" dirty="0"/>
            </a:br>
            <a:r>
              <a:rPr lang="en-US" sz="3400" dirty="0"/>
              <a:t>identify and make </a:t>
            </a:r>
            <a:r>
              <a:rPr lang="en-US" sz="3400" b="1" dirty="0">
                <a:solidFill>
                  <a:schemeClr val="bg1"/>
                </a:solidFill>
              </a:rPr>
              <a:t>connections</a:t>
            </a:r>
            <a:r>
              <a:rPr lang="en-US" sz="3400" dirty="0"/>
              <a:t> with each other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Example for</a:t>
            </a:r>
            <a:r>
              <a:rPr lang="bg-BG" sz="3400" dirty="0"/>
              <a:t> </a:t>
            </a:r>
            <a:r>
              <a:rPr lang="en-US" sz="3400" dirty="0"/>
              <a:t>standard network protocols: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TCP, UDP, IP, ARP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HTTP, FTP, TFTP, SMPT, SSH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36" y="4343978"/>
            <a:ext cx="2322763" cy="2294321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494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BF877D-4386-4B54-9F80-5D557A26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936" y="1612344"/>
            <a:ext cx="2792128" cy="2228459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Packets</a:t>
            </a:r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Sending and Receiving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254795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CE327-C368-47FF-9BD4-43C5B4969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2762" y="991989"/>
            <a:ext cx="10129234" cy="5546589"/>
          </a:xfrm>
        </p:spPr>
        <p:txBody>
          <a:bodyPr>
            <a:noAutofit/>
          </a:bodyPr>
          <a:lstStyle/>
          <a:p>
            <a:r>
              <a:rPr lang="en-US" sz="3200" dirty="0"/>
              <a:t>Everything that is created on a computer is translated into digital information using </a:t>
            </a:r>
            <a:r>
              <a:rPr lang="en-US" sz="3200" b="1" dirty="0">
                <a:solidFill>
                  <a:schemeClr val="bg1"/>
                </a:solidFill>
              </a:rPr>
              <a:t>bits</a:t>
            </a:r>
          </a:p>
          <a:p>
            <a:r>
              <a:rPr lang="en-US" sz="3200" dirty="0"/>
              <a:t>Bits need to have a way to be transmitted over the internet</a:t>
            </a:r>
          </a:p>
          <a:p>
            <a:r>
              <a:rPr lang="en-US" sz="3200" dirty="0"/>
              <a:t>Every message, file or stream of information is broken down into small chunks, called </a:t>
            </a:r>
            <a:r>
              <a:rPr lang="en-US" sz="3200" b="1" dirty="0">
                <a:solidFill>
                  <a:schemeClr val="bg1"/>
                </a:solidFill>
              </a:rPr>
              <a:t>packets</a:t>
            </a:r>
          </a:p>
          <a:p>
            <a:r>
              <a:rPr lang="en-US" sz="3200" dirty="0"/>
              <a:t>When packets are sent on the internet, they usually travel the network together</a:t>
            </a:r>
          </a:p>
          <a:p>
            <a:r>
              <a:rPr lang="en-US" sz="3200" dirty="0"/>
              <a:t>But they might have to take a different route to get to the destination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04971B-0DEE-4725-AA22-63263F3E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(1) 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77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CE327-C368-47FF-9BD4-43C5B4969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r>
              <a:rPr lang="en-US" sz="3400" dirty="0"/>
              <a:t>Each packet contains some </a:t>
            </a:r>
            <a:r>
              <a:rPr lang="en-US" sz="3400" b="1" dirty="0">
                <a:solidFill>
                  <a:schemeClr val="bg1"/>
                </a:solidFill>
              </a:rPr>
              <a:t>important information </a:t>
            </a:r>
            <a:br>
              <a:rPr lang="en-US" sz="3400" dirty="0"/>
            </a:br>
            <a:r>
              <a:rPr lang="en-US" sz="3400" dirty="0"/>
              <a:t>inside of it, called </a:t>
            </a:r>
            <a:r>
              <a:rPr lang="en-US" sz="3400" b="1" dirty="0">
                <a:solidFill>
                  <a:schemeClr val="bg1"/>
                </a:solidFill>
              </a:rPr>
              <a:t>the header</a:t>
            </a:r>
            <a:r>
              <a:rPr lang="en-US" sz="3400" dirty="0"/>
              <a:t>:</a:t>
            </a:r>
          </a:p>
          <a:p>
            <a:pPr lvl="1"/>
            <a:r>
              <a:rPr lang="en-US" sz="3200" dirty="0"/>
              <a:t>Where it came from</a:t>
            </a:r>
          </a:p>
          <a:p>
            <a:pPr lvl="1"/>
            <a:r>
              <a:rPr lang="en-US" sz="3200" dirty="0"/>
              <a:t>Where is it going</a:t>
            </a:r>
          </a:p>
          <a:p>
            <a:pPr lvl="1"/>
            <a:r>
              <a:rPr lang="en-US" sz="3200" dirty="0"/>
              <a:t>How long it is</a:t>
            </a:r>
            <a:endParaRPr lang="bg-BG" sz="3200" dirty="0"/>
          </a:p>
          <a:p>
            <a:pPr lvl="2"/>
            <a:r>
              <a:rPr lang="en-US" sz="3000" dirty="0"/>
              <a:t>This is how the packet is known to be complete</a:t>
            </a:r>
            <a:endParaRPr lang="bg-BG" sz="3000" dirty="0"/>
          </a:p>
          <a:p>
            <a:pPr lvl="2"/>
            <a:r>
              <a:rPr lang="en-US" sz="3000" dirty="0"/>
              <a:t>All the packets in the message are the same size</a:t>
            </a:r>
            <a:endParaRPr lang="bg-BG" sz="3000" dirty="0"/>
          </a:p>
          <a:p>
            <a:pPr lvl="1"/>
            <a:r>
              <a:rPr lang="en-US" sz="3200" dirty="0"/>
              <a:t>How many packets there are in the overall message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04971B-0DEE-4725-AA22-63263F3E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1D1F6-A533-4FBF-BFBA-4746786F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842" y="1655374"/>
            <a:ext cx="3479462" cy="2777035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651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A5AE7DA-9782-42D9-AAEE-3FA6FC87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41" y="1392633"/>
            <a:ext cx="7022933" cy="50045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D0F772-5039-4F11-ADC7-1A3F03FF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Traveling On the Packets in the Network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ADACF0-DEFC-44BB-9FDE-561F81A6C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40"/>
            <a:ext cx="900798" cy="7189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5375E5-F5FB-4D09-B9C6-8EC1B6F5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BEBB1D-EDC1-4652-B790-F851DD93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00C8972E-F8EF-4B93-9737-3A422AB2B8EA}"/>
              </a:ext>
            </a:extLst>
          </p:cNvPr>
          <p:cNvSpPr/>
          <p:nvPr/>
        </p:nvSpPr>
        <p:spPr bwMode="auto">
          <a:xfrm>
            <a:off x="5770880" y="5608320"/>
            <a:ext cx="650240" cy="636476"/>
          </a:xfrm>
          <a:prstGeom prst="mathMultiply">
            <a:avLst>
              <a:gd name="adj1" fmla="val 12079"/>
            </a:avLst>
          </a:prstGeom>
          <a:solidFill>
            <a:srgbClr val="FF0000">
              <a:alpha val="80000"/>
            </a:srgbClr>
          </a:solidFill>
          <a:ln w="19050">
            <a:solidFill>
              <a:srgbClr val="FF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FCF6A7-CF5B-4AA9-9D12-BA1B91F6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613758-F945-44AA-86E8-D0845A1A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8"/>
            <a:ext cx="900798" cy="7189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0093D-2AE6-471A-A861-52A6C98EB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8"/>
            <a:ext cx="900798" cy="718947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95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0.22383 0.25324 C 0.29792 0.17384 0.36888 0.08888 0.44323 0.00972 " pathEditMode="relative" rAng="0" ptsTypes="AAA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-4.07407E-6 L 0.22383 0.25324 C 0.29792 0.17385 0.36888 0.08889 0.44323 0.00973 " pathEditMode="relative" rAng="0" ptsTypes="AAA">
                                      <p:cBhvr>
                                        <p:cTn id="12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-4.07407E-6 L 0.22383 0.25324 C 0.29792 0.17385 0.36888 0.08889 0.44323 0.00973 " pathEditMode="relative" rAng="0" ptsTypes="AAA">
                                      <p:cBhvr>
                                        <p:cTn id="1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22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2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3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580561-6FA5-4205-BF04-E8BAABD89CED}"/>
              </a:ext>
            </a:extLst>
          </p:cNvPr>
          <p:cNvSpPr txBox="1"/>
          <p:nvPr/>
        </p:nvSpPr>
        <p:spPr>
          <a:xfrm>
            <a:off x="4280516" y="2015231"/>
            <a:ext cx="3630967" cy="134662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3400" b="1" dirty="0">
                <a:solidFill>
                  <a:schemeClr val="bg2"/>
                </a:solidFill>
                <a:latin typeface="Consolas" panose="020B0609020204030204" pitchFamily="49" charset="0"/>
              </a:rPr>
              <a:t>216.58.214.46</a:t>
            </a:r>
          </a:p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kumimoji="1" lang="en-US" sz="3400" b="1" dirty="0">
                <a:solidFill>
                  <a:schemeClr val="bg2"/>
                </a:solidFill>
                <a:latin typeface="Consolas" panose="020B0609020204030204" pitchFamily="49" charset="0"/>
              </a:rPr>
              <a:t>www.google.com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Internet Protocol</a:t>
            </a:r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IPv4, IPv6 and DNS</a:t>
            </a:r>
          </a:p>
        </p:txBody>
      </p:sp>
    </p:spTree>
    <p:extLst>
      <p:ext uri="{BB962C8B-B14F-4D97-AF65-F5344CB8AC3E}">
        <p14:creationId xmlns:p14="http://schemas.microsoft.com/office/powerpoint/2010/main" val="128606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Protocol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3380" y="1130103"/>
            <a:ext cx="10321675" cy="5546589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One of the most important protocols used in Internet </a:t>
            </a:r>
            <a:br>
              <a:rPr lang="en-US" sz="3400" dirty="0"/>
            </a:br>
            <a:r>
              <a:rPr lang="en-US" sz="3400" dirty="0"/>
              <a:t>communication is the </a:t>
            </a:r>
            <a:r>
              <a:rPr lang="en-US" sz="3400" b="1" dirty="0">
                <a:solidFill>
                  <a:schemeClr val="bg1"/>
                </a:solidFill>
              </a:rPr>
              <a:t>Internet Protocol </a:t>
            </a:r>
            <a:r>
              <a:rPr lang="en-US" sz="3400" dirty="0"/>
              <a:t>(</a:t>
            </a:r>
            <a:r>
              <a:rPr lang="en-US" sz="3400" b="1" dirty="0">
                <a:solidFill>
                  <a:schemeClr val="bg1"/>
                </a:solidFill>
              </a:rPr>
              <a:t>IP</a:t>
            </a:r>
            <a:r>
              <a:rPr lang="en-US" sz="3400" dirty="0"/>
              <a:t>)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All the devices on the Internet have </a:t>
            </a:r>
            <a:r>
              <a:rPr lang="en-US" sz="3400" b="1" dirty="0">
                <a:solidFill>
                  <a:schemeClr val="bg1"/>
                </a:solidFill>
              </a:rPr>
              <a:t>addresses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dirty="0"/>
              <a:t>They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dirty="0"/>
              <a:t>are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dirty="0"/>
              <a:t>called</a:t>
            </a:r>
            <a:r>
              <a:rPr lang="en-US" sz="3400" b="1" dirty="0">
                <a:solidFill>
                  <a:schemeClr val="bg1"/>
                </a:solidFill>
              </a:rPr>
              <a:t> IP Addresses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The IP address is </a:t>
            </a:r>
            <a:r>
              <a:rPr lang="en-US" sz="3400" b="1" dirty="0">
                <a:solidFill>
                  <a:schemeClr val="bg1"/>
                </a:solidFill>
              </a:rPr>
              <a:t>unique</a:t>
            </a:r>
            <a:r>
              <a:rPr lang="en-US" sz="3400" dirty="0"/>
              <a:t> to each </a:t>
            </a:r>
            <a:br>
              <a:rPr lang="en-US" sz="3400" dirty="0"/>
            </a:br>
            <a:r>
              <a:rPr lang="en-US" sz="3400" dirty="0"/>
              <a:t>computer or a device at the </a:t>
            </a:r>
            <a:br>
              <a:rPr lang="en-US" sz="3400" dirty="0"/>
            </a:br>
            <a:r>
              <a:rPr lang="en-US" sz="3400" dirty="0"/>
              <a:t>edge of the network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90" y="3154817"/>
            <a:ext cx="2449907" cy="1464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90" y="4886622"/>
            <a:ext cx="2316293" cy="13029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218436" y="5452677"/>
            <a:ext cx="12939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192.168.0.1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44671" y="3627417"/>
            <a:ext cx="141096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192.168.10.5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218436" y="5123042"/>
            <a:ext cx="13434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 Address: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844671" y="3353107"/>
            <a:ext cx="13434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 Address: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4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IPv4</a:t>
            </a:r>
            <a:r>
              <a:rPr lang="en-US" sz="3400" dirty="0"/>
              <a:t> is a sequence of four, three-digit numbers</a:t>
            </a:r>
            <a:br>
              <a:rPr lang="en-US" sz="3400" dirty="0"/>
            </a:br>
            <a:r>
              <a:rPr lang="en-US" sz="3400" dirty="0"/>
              <a:t> separated by a period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Each number can be a number from 0 to 255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IPv4</a:t>
            </a:r>
            <a:r>
              <a:rPr lang="en-US" sz="3200" dirty="0"/>
              <a:t> is not enough for all network devices</a:t>
            </a:r>
            <a:br>
              <a:rPr lang="en-US" sz="3200" dirty="0"/>
            </a:br>
            <a:r>
              <a:rPr lang="en-US" sz="3200" dirty="0"/>
              <a:t>connected to the internet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In 1995, a new version of the internet protocol </a:t>
            </a:r>
            <a:br>
              <a:rPr lang="en-US" sz="3400" dirty="0"/>
            </a:br>
            <a:r>
              <a:rPr lang="en-US" sz="3400" dirty="0"/>
              <a:t>was created, it's called </a:t>
            </a:r>
            <a:r>
              <a:rPr lang="en-US" sz="3400" b="1" dirty="0">
                <a:solidFill>
                  <a:schemeClr val="bg1"/>
                </a:solidFill>
              </a:rPr>
              <a:t>IPv6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</a:t>
            </a:r>
          </a:p>
        </p:txBody>
      </p:sp>
    </p:spTree>
    <p:extLst>
      <p:ext uri="{BB962C8B-B14F-4D97-AF65-F5344CB8AC3E}">
        <p14:creationId xmlns:p14="http://schemas.microsoft.com/office/powerpoint/2010/main" val="362481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8557" y="1121143"/>
            <a:ext cx="10126679" cy="5584897"/>
          </a:xfrm>
        </p:spPr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  <a:spcAft>
                <a:spcPts val="0"/>
              </a:spcAft>
            </a:pPr>
            <a:r>
              <a:rPr lang="en-US" sz="3400" dirty="0"/>
              <a:t>An </a:t>
            </a:r>
            <a:r>
              <a:rPr lang="en-US" sz="3400" b="1" dirty="0">
                <a:solidFill>
                  <a:schemeClr val="bg1"/>
                </a:solidFill>
              </a:rPr>
              <a:t>IP Address </a:t>
            </a:r>
            <a:r>
              <a:rPr lang="en-US" sz="3400" dirty="0"/>
              <a:t>has many parts, organized in a hierarchy</a:t>
            </a:r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456915" lvl="1" indent="-456915">
              <a:lnSpc>
                <a:spcPct val="100000"/>
              </a:lnSpc>
              <a:spcAft>
                <a:spcPts val="0"/>
              </a:spcAft>
            </a:pPr>
            <a:r>
              <a:rPr lang="en-US" sz="3400" dirty="0"/>
              <a:t>This version of IP Addressing is called </a:t>
            </a:r>
            <a:r>
              <a:rPr lang="en-US" sz="3400" b="1" dirty="0">
                <a:solidFill>
                  <a:schemeClr val="bg1"/>
                </a:solidFill>
              </a:rPr>
              <a:t>IPv4 </a:t>
            </a:r>
          </a:p>
          <a:p>
            <a:pPr marL="989982" lvl="2" indent="-456915">
              <a:lnSpc>
                <a:spcPct val="100000"/>
              </a:lnSpc>
              <a:spcAft>
                <a:spcPts val="0"/>
              </a:spcAft>
            </a:pPr>
            <a:r>
              <a:rPr lang="en-US" sz="3200" dirty="0"/>
              <a:t>Provides more than 4 billion </a:t>
            </a:r>
            <a:r>
              <a:rPr lang="en-US" sz="3200" b="1" dirty="0">
                <a:solidFill>
                  <a:schemeClr val="bg1"/>
                </a:solidFill>
              </a:rPr>
              <a:t>32 bits </a:t>
            </a:r>
            <a:r>
              <a:rPr lang="en-US" sz="3200" dirty="0"/>
              <a:t>unique addresses 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96310" y="2387375"/>
            <a:ext cx="45704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5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14.120</a:t>
            </a:r>
            <a:endParaRPr lang="en-US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6049971" y="1937230"/>
            <a:ext cx="1974403" cy="510778"/>
          </a:xfrm>
          <a:prstGeom prst="wedgeRoundRectCallout">
            <a:avLst>
              <a:gd name="adj1" fmla="val -8282"/>
              <a:gd name="adj2" fmla="val 805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Subnetworks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6872867" y="3241464"/>
            <a:ext cx="2188140" cy="510778"/>
          </a:xfrm>
          <a:prstGeom prst="wedgeRoundRectCallout">
            <a:avLst>
              <a:gd name="adj1" fmla="val -10214"/>
              <a:gd name="adj2" fmla="val -737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Device</a:t>
            </a:r>
            <a:r>
              <a:rPr lang="en-US" sz="22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noProof="1">
                <a:solidFill>
                  <a:srgbClr val="FFFFFF"/>
                </a:solidFill>
              </a:rPr>
              <a:t>address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86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EA208-8516-4ADA-BE44-0BD2B98A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1387440"/>
            <a:ext cx="6750000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9600" b="1" dirty="0"/>
              <a:t>#csharp-web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13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6" name="Текстов контейне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Classless Inter-Domain Routing, is an IP addressing </a:t>
            </a:r>
            <a:br>
              <a:rPr lang="en-US" dirty="0"/>
            </a:br>
            <a:r>
              <a:rPr lang="en-US" dirty="0"/>
              <a:t>scheme that improves the allocation of IP addresses. </a:t>
            </a:r>
          </a:p>
          <a:p>
            <a:r>
              <a:rPr lang="en-US" dirty="0"/>
              <a:t>It replaces the old system based on classes A, B, and C. </a:t>
            </a:r>
          </a:p>
          <a:p>
            <a:r>
              <a:rPr lang="en-US" dirty="0"/>
              <a:t>This scheme also helped greatly </a:t>
            </a:r>
            <a:r>
              <a:rPr lang="en-US" b="1" dirty="0">
                <a:solidFill>
                  <a:schemeClr val="bg1"/>
                </a:solidFill>
              </a:rPr>
              <a:t>extend the life of IPv4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as well as slow the growth of routing tables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CIDR (Classless Inter-Domain Routing)</a:t>
            </a:r>
          </a:p>
        </p:txBody>
      </p:sp>
    </p:spTree>
    <p:extLst>
      <p:ext uri="{BB962C8B-B14F-4D97-AF65-F5344CB8AC3E}">
        <p14:creationId xmlns:p14="http://schemas.microsoft.com/office/powerpoint/2010/main" val="316684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Private Address Space and Filtering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088418"/>
              </p:ext>
            </p:extLst>
          </p:nvPr>
        </p:nvGraphicFramePr>
        <p:xfrm>
          <a:off x="1461000" y="2754000"/>
          <a:ext cx="9073565" cy="21700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15000">
                  <a:extLst>
                    <a:ext uri="{9D8B030D-6E8A-4147-A177-3AD203B41FA5}">
                      <a16:colId xmlns:a16="http://schemas.microsoft.com/office/drawing/2014/main" val="2004363952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3803646458"/>
                    </a:ext>
                  </a:extLst>
                </a:gridCol>
                <a:gridCol w="1648565">
                  <a:extLst>
                    <a:ext uri="{9D8B030D-6E8A-4147-A177-3AD203B41FA5}">
                      <a16:colId xmlns:a16="http://schemas.microsoft.com/office/drawing/2014/main" val="2213283321"/>
                    </a:ext>
                  </a:extLst>
                </a:gridCol>
              </a:tblGrid>
              <a:tr h="5225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IP</a:t>
                      </a:r>
                      <a:r>
                        <a:rPr lang="en-US" baseline="0" dirty="0"/>
                        <a:t> address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949820"/>
                  </a:ext>
                </a:extLst>
              </a:tr>
              <a:tr h="6024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10.0. 0.0/8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10.0. 0.0 – 10.255. 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490860"/>
                  </a:ext>
                </a:extLst>
              </a:tr>
              <a:tr h="5225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172.16. 0.0/12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172.16. 0.0 – 172.31. 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639867"/>
                  </a:ext>
                </a:extLst>
              </a:tr>
              <a:tr h="5225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192.168. 0.0/16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192.168. 0.0 – 192.168. 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650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04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6172" y="1121144"/>
            <a:ext cx="10264091" cy="5385856"/>
          </a:xfrm>
        </p:spPr>
        <p:txBody>
          <a:bodyPr>
            <a:normAutofit fontScale="92500"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IPV6</a:t>
            </a:r>
            <a:r>
              <a:rPr lang="en-US" sz="3500" dirty="0"/>
              <a:t> uses </a:t>
            </a:r>
            <a:r>
              <a:rPr lang="en-US" sz="3500" b="1" dirty="0">
                <a:solidFill>
                  <a:schemeClr val="bg1"/>
                </a:solidFill>
              </a:rPr>
              <a:t>128 bits</a:t>
            </a:r>
            <a:r>
              <a:rPr lang="en-US" sz="3500" dirty="0"/>
              <a:t> - 340 undecillion unique addresses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That's more than the atoms on the surface of the Earth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500" dirty="0"/>
              <a:t>These </a:t>
            </a:r>
            <a:r>
              <a:rPr lang="en-US" sz="3500" b="1" dirty="0">
                <a:solidFill>
                  <a:schemeClr val="bg1"/>
                </a:solidFill>
              </a:rPr>
              <a:t>128</a:t>
            </a:r>
            <a:r>
              <a:rPr lang="en-US" sz="3500" dirty="0"/>
              <a:t> bits are organized into eight 16-bit sections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500" dirty="0"/>
              <a:t>Each 16 bit block is converted to hexadecimal and it's </a:t>
            </a:r>
            <a:br>
              <a:rPr lang="en-US" sz="3500" dirty="0"/>
            </a:br>
            <a:r>
              <a:rPr lang="en-US" sz="3500" dirty="0"/>
              <a:t>separated with a colon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500" dirty="0"/>
              <a:t>This is a full IPV6 address: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3FFE:F200:0234:AB00:0123:4567:8901:ABCD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500" dirty="0"/>
              <a:t>The </a:t>
            </a:r>
            <a:r>
              <a:rPr lang="en-US" sz="3500" b="1" dirty="0">
                <a:solidFill>
                  <a:schemeClr val="bg1"/>
                </a:solidFill>
              </a:rPr>
              <a:t>leading zeros</a:t>
            </a:r>
            <a:r>
              <a:rPr lang="en-US" sz="3500" dirty="0"/>
              <a:t> in </a:t>
            </a:r>
            <a:r>
              <a:rPr lang="en-US" sz="3500" b="1" dirty="0">
                <a:solidFill>
                  <a:schemeClr val="bg1"/>
                </a:solidFill>
              </a:rPr>
              <a:t>IPv6</a:t>
            </a:r>
            <a:r>
              <a:rPr lang="en-US" sz="3500" dirty="0"/>
              <a:t> can </a:t>
            </a:r>
            <a:br>
              <a:rPr lang="en-US" sz="3500" dirty="0"/>
            </a:br>
            <a:r>
              <a:rPr lang="en-US" sz="3500" dirty="0"/>
              <a:t>usually be left out</a:t>
            </a:r>
          </a:p>
        </p:txBody>
      </p:sp>
      <p:pic>
        <p:nvPicPr>
          <p:cNvPr id="1026" name="Picture 2" descr="https://www.cpqd.com.br/wp-content/uploads/2016/01/ipv4_ipv6.png">
            <a:extLst>
              <a:ext uri="{FF2B5EF4-FFF2-40B4-BE49-F238E27FC236}">
                <a16:creationId xmlns:a16="http://schemas.microsoft.com/office/drawing/2014/main" id="{A1153542-1488-46B5-B7FB-361546B6D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06" y="4781050"/>
            <a:ext cx="3505328" cy="216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2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DNS?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2433" y="1592011"/>
            <a:ext cx="10395752" cy="4832853"/>
          </a:xfrm>
        </p:spPr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domain name </a:t>
            </a:r>
            <a:r>
              <a:rPr lang="en-US" sz="3400" dirty="0"/>
              <a:t>is a human way to access IP addresses for devices and websites around the world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It is a sequence of phrases that </a:t>
            </a:r>
            <a:r>
              <a:rPr lang="en-US" sz="3400" b="1" dirty="0">
                <a:solidFill>
                  <a:schemeClr val="bg1"/>
                </a:solidFill>
              </a:rPr>
              <a:t>map</a:t>
            </a:r>
            <a:r>
              <a:rPr lang="en-US" sz="3400" dirty="0"/>
              <a:t> to a giant </a:t>
            </a:r>
            <a:r>
              <a:rPr lang="en-US" sz="3400" b="1" dirty="0">
                <a:solidFill>
                  <a:schemeClr val="bg1"/>
                </a:solidFill>
              </a:rPr>
              <a:t>Internet-wide database </a:t>
            </a:r>
            <a:r>
              <a:rPr lang="en-US" sz="3400" dirty="0"/>
              <a:t>of </a:t>
            </a:r>
            <a:r>
              <a:rPr lang="en-US" sz="3400" b="1" dirty="0">
                <a:solidFill>
                  <a:schemeClr val="bg1"/>
                </a:solidFill>
              </a:rPr>
              <a:t>IP addresses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When a domain name is entered in the browser, a request is made to something called a </a:t>
            </a:r>
            <a:r>
              <a:rPr lang="en-US" sz="3400" b="1" dirty="0">
                <a:solidFill>
                  <a:schemeClr val="bg1"/>
                </a:solidFill>
              </a:rPr>
              <a:t>DNS</a:t>
            </a:r>
            <a:r>
              <a:rPr lang="en-US" sz="3400" dirty="0"/>
              <a:t> (</a:t>
            </a:r>
            <a:r>
              <a:rPr lang="en-US" sz="3400" b="1" dirty="0">
                <a:solidFill>
                  <a:schemeClr val="bg1"/>
                </a:solidFill>
              </a:rPr>
              <a:t>Domain Name Server</a:t>
            </a:r>
            <a:r>
              <a:rPr lang="en-US" sz="3400" dirty="0"/>
              <a:t>)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This server holds a cache of tons of domain names, and </a:t>
            </a:r>
            <a:br>
              <a:rPr lang="en-US" sz="3400" dirty="0"/>
            </a:br>
            <a:r>
              <a:rPr lang="en-US" sz="3400" dirty="0"/>
              <a:t>their matching IP addresses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BAE49-A777-466A-8B75-B28EBBDE3923}"/>
              </a:ext>
            </a:extLst>
          </p:cNvPr>
          <p:cNvSpPr txBox="1"/>
          <p:nvPr/>
        </p:nvSpPr>
        <p:spPr>
          <a:xfrm>
            <a:off x="2316000" y="877571"/>
            <a:ext cx="3488924" cy="72991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>
                <a:latin typeface="Consolas" panose="020B0609020204030204" pitchFamily="49" charset="0"/>
              </a:rPr>
              <a:t>www.softuni.bg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F4143D18-5F3C-4B4F-81AB-7A9942569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953088"/>
            <a:ext cx="2638697" cy="578882"/>
          </a:xfrm>
          <a:prstGeom prst="wedgeRoundRectCallout">
            <a:avLst>
              <a:gd name="adj1" fmla="val -58765"/>
              <a:gd name="adj2" fmla="val 624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</a:rPr>
              <a:t>Domain name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85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906" y="1608264"/>
            <a:ext cx="2962275" cy="148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707" y="3328684"/>
            <a:ext cx="2316293" cy="1302915"/>
          </a:xfrm>
          <a:prstGeom prst="rect">
            <a:avLst/>
          </a:prstGeom>
        </p:spPr>
      </p:pic>
      <p:sp>
        <p:nvSpPr>
          <p:cNvPr id="8" name="Freeform: Shape 43"/>
          <p:cNvSpPr/>
          <p:nvPr/>
        </p:nvSpPr>
        <p:spPr>
          <a:xfrm rot="10334677" flipV="1">
            <a:off x="6021753" y="2128156"/>
            <a:ext cx="3853629" cy="1233033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6490" y="3446433"/>
            <a:ext cx="491455" cy="4914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27869" y="3881081"/>
            <a:ext cx="20319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https://softuni.bg</a:t>
            </a:r>
          </a:p>
        </p:txBody>
      </p:sp>
      <p:sp>
        <p:nvSpPr>
          <p:cNvPr id="11" name="Freeform: Shape 43"/>
          <p:cNvSpPr/>
          <p:nvPr/>
        </p:nvSpPr>
        <p:spPr>
          <a:xfrm rot="20325656" flipV="1">
            <a:off x="6088537" y="4214603"/>
            <a:ext cx="3570455" cy="1657453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613" y="4561773"/>
            <a:ext cx="2256546" cy="69432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795025" y="1715397"/>
            <a:ext cx="11389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57999" y="5869133"/>
            <a:ext cx="132196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88877" y="5229287"/>
            <a:ext cx="1726755" cy="3262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1600" b="1" dirty="0"/>
              <a:t>(217.174.159.195)</a:t>
            </a:r>
            <a:endParaRPr kumimoji="1" lang="en-US" sz="1600" b="1" dirty="0"/>
          </a:p>
        </p:txBody>
      </p:sp>
      <p:graphicFrame>
        <p:nvGraphicFramePr>
          <p:cNvPr id="21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7867363"/>
              </p:ext>
            </p:extLst>
          </p:nvPr>
        </p:nvGraphicFramePr>
        <p:xfrm>
          <a:off x="2308360" y="3113580"/>
          <a:ext cx="4373549" cy="1648615"/>
        </p:xfrm>
        <a:graphic>
          <a:graphicData uri="http://schemas.openxmlformats.org/drawingml/2006/table">
            <a:tbl>
              <a:tblPr/>
              <a:tblGrid>
                <a:gridCol w="2076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7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62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 Address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Domains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163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216.58.214.46</a:t>
                      </a:r>
                      <a:endParaRPr kumimoji="1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Google.com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217.174.159.195</a:t>
                      </a:r>
                      <a:endParaRPr kumimoji="1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Softuni.bg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83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7" grpId="0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75BCD5-C6FE-4810-888C-E4FE24D91A49}"/>
              </a:ext>
            </a:extLst>
          </p:cNvPr>
          <p:cNvSpPr txBox="1"/>
          <p:nvPr/>
        </p:nvSpPr>
        <p:spPr>
          <a:xfrm>
            <a:off x="4431000" y="2574000"/>
            <a:ext cx="3567245" cy="13487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kumimoji="1" lang="en-US" sz="13800" b="1" dirty="0">
                <a:solidFill>
                  <a:schemeClr val="bg2"/>
                </a:solidFill>
                <a:latin typeface="Consolas" panose="020B0609020204030204" pitchFamily="49" charset="0"/>
              </a:rPr>
              <a:t>TCP</a:t>
            </a:r>
          </a:p>
        </p:txBody>
      </p:sp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Reliability and TCP</a:t>
            </a:r>
          </a:p>
        </p:txBody>
      </p:sp>
    </p:spTree>
    <p:extLst>
      <p:ext uri="{BB962C8B-B14F-4D97-AF65-F5344CB8AC3E}">
        <p14:creationId xmlns:p14="http://schemas.microsoft.com/office/powerpoint/2010/main" val="14050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When packets are transmitted from one location to another, </a:t>
            </a:r>
            <a:br>
              <a:rPr lang="en-US" sz="3400" dirty="0"/>
            </a:br>
            <a:r>
              <a:rPr lang="en-US" sz="3400" dirty="0"/>
              <a:t>they can take different paths </a:t>
            </a:r>
          </a:p>
          <a:p>
            <a:r>
              <a:rPr lang="en-US" sz="3400" dirty="0"/>
              <a:t>When they get to the destination, they are unorganized and </a:t>
            </a:r>
            <a:br>
              <a:rPr lang="en-US" sz="3400" dirty="0"/>
            </a:br>
            <a:r>
              <a:rPr lang="en-US" sz="3400" dirty="0"/>
              <a:t>sometimes not complete</a:t>
            </a:r>
          </a:p>
          <a:p>
            <a:r>
              <a:rPr lang="en-US" sz="3400" dirty="0"/>
              <a:t>So the message needs to be audited and reviewed in order </a:t>
            </a:r>
            <a:br>
              <a:rPr lang="en-US" sz="3400" dirty="0"/>
            </a:br>
            <a:r>
              <a:rPr lang="en-US" sz="3400" dirty="0"/>
              <a:t>to put it together in the right way</a:t>
            </a:r>
          </a:p>
          <a:p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Transmission Control Protocol</a:t>
            </a:r>
            <a:r>
              <a:rPr lang="en-US" sz="3400" dirty="0"/>
              <a:t> or </a:t>
            </a: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does exactly that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Reliability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04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uses a process, where it looks at all the packets in a message and checks them</a:t>
            </a:r>
          </a:p>
          <a:p>
            <a:r>
              <a:rPr lang="en-US" sz="3400" dirty="0"/>
              <a:t>Using the header information in each packet, it knows:</a:t>
            </a:r>
          </a:p>
          <a:p>
            <a:pPr lvl="1"/>
            <a:r>
              <a:rPr lang="en-US" sz="3200" dirty="0"/>
              <a:t>How many there are</a:t>
            </a:r>
          </a:p>
          <a:p>
            <a:pPr lvl="1"/>
            <a:r>
              <a:rPr lang="en-US" sz="3200" dirty="0"/>
              <a:t>How large they should be</a:t>
            </a:r>
          </a:p>
          <a:p>
            <a:pPr lvl="1"/>
            <a:r>
              <a:rPr lang="en-US" sz="3200" dirty="0"/>
              <a:t>In which order the packets should be in</a:t>
            </a:r>
          </a:p>
          <a:p>
            <a:r>
              <a:rPr lang="en-US" sz="3400" dirty="0"/>
              <a:t>Using this checklist, it is able to </a:t>
            </a:r>
            <a:br>
              <a:rPr lang="en-US" sz="3400" dirty="0"/>
            </a:br>
            <a:r>
              <a:rPr lang="en-US" sz="3400" dirty="0"/>
              <a:t>rearrange the packets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Control Protocol - TCP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70738-7EC5-444B-959A-06E1CA7E8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499" y="3469815"/>
            <a:ext cx="2927381" cy="2927381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67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400" dirty="0"/>
              <a:t>If it finds that a packet doesn't match the expected characteristic, it is discarded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has to </a:t>
            </a:r>
            <a:r>
              <a:rPr lang="en-US" sz="3400" b="1" dirty="0">
                <a:solidFill>
                  <a:schemeClr val="bg1"/>
                </a:solidFill>
              </a:rPr>
              <a:t>verify</a:t>
            </a:r>
            <a:r>
              <a:rPr lang="en-US" sz="3400" dirty="0"/>
              <a:t> that all the packets are:</a:t>
            </a:r>
          </a:p>
          <a:p>
            <a:pPr lvl="1"/>
            <a:r>
              <a:rPr lang="en-US" sz="3200" dirty="0"/>
              <a:t>In the right order</a:t>
            </a:r>
          </a:p>
          <a:p>
            <a:pPr lvl="1"/>
            <a:r>
              <a:rPr lang="en-US" sz="3200" dirty="0"/>
              <a:t>Free of any issues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After that it </a:t>
            </a:r>
            <a:r>
              <a:rPr lang="en-US" sz="3400" b="1" dirty="0">
                <a:solidFill>
                  <a:schemeClr val="bg1"/>
                </a:solidFill>
              </a:rPr>
              <a:t>certifies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the data </a:t>
            </a:r>
            <a:r>
              <a:rPr lang="en-US" sz="3400" dirty="0"/>
              <a:t>and the packets are </a:t>
            </a:r>
            <a:r>
              <a:rPr lang="en-US" sz="3400" b="1" dirty="0">
                <a:solidFill>
                  <a:schemeClr val="bg1"/>
                </a:solidFill>
              </a:rPr>
              <a:t>merged</a:t>
            </a:r>
            <a:r>
              <a:rPr lang="en-US" sz="3400" dirty="0"/>
              <a:t> together to recreate the </a:t>
            </a:r>
            <a:r>
              <a:rPr lang="en-US" sz="3400" b="1" dirty="0">
                <a:solidFill>
                  <a:schemeClr val="bg1"/>
                </a:solidFill>
              </a:rPr>
              <a:t>original</a:t>
            </a:r>
            <a:r>
              <a:rPr lang="en-US" sz="3400" dirty="0"/>
              <a:t> file that was on the sender's device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Control Protocol - TCP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0E5A6-4708-4E7E-B3E4-CC96A3F766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14" y="3238386"/>
            <a:ext cx="888754" cy="888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D917B-311E-4EC2-8524-00A0A0E3AB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428" y="3259553"/>
            <a:ext cx="888754" cy="888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2874F7-F37D-45B3-960E-3884082B3D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90" y="3134294"/>
            <a:ext cx="1002452" cy="1002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DD584-CC35-4360-8DF9-8072BDBFE81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605" y="3238386"/>
            <a:ext cx="888754" cy="888754"/>
          </a:xfrm>
          <a:prstGeom prst="rect">
            <a:avLst/>
          </a:prstGeom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990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Control Protocol - </a:t>
            </a:r>
            <a:r>
              <a:rPr lang="en-US"/>
              <a:t>TCP ()</a:t>
            </a:r>
            <a:endParaRPr lang="en-US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00" y="1854000"/>
            <a:ext cx="9655978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349" y="750435"/>
            <a:ext cx="3913661" cy="3757115"/>
          </a:xfrm>
          <a:prstGeom prst="rect">
            <a:avLst/>
          </a:prstGeom>
        </p:spPr>
      </p:pic>
      <p:sp>
        <p:nvSpPr>
          <p:cNvPr id="5" name="Заглавие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/>
              <a:t>Introduction to Internet</a:t>
            </a:r>
            <a:endParaRPr lang="en-US" dirty="0"/>
          </a:p>
        </p:txBody>
      </p:sp>
      <p:sp>
        <p:nvSpPr>
          <p:cNvPr id="6" name="Подзаглавие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An Introduction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 lnSpcReduction="10000"/>
          </a:bodyPr>
          <a:lstStyle/>
          <a:p>
            <a:pPr marL="456915" lvl="1" indent="-456915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places </a:t>
            </a:r>
            <a:r>
              <a:rPr lang="en-US" sz="3400" b="1" dirty="0">
                <a:solidFill>
                  <a:schemeClr val="bg1"/>
                </a:solidFill>
              </a:rPr>
              <a:t>reliability</a:t>
            </a:r>
            <a:r>
              <a:rPr lang="en-US" sz="3400" dirty="0"/>
              <a:t> in a higher priority than speed or latency</a:t>
            </a:r>
          </a:p>
          <a:p>
            <a:pPr marL="456915" lvl="1" indent="-456915"/>
            <a:r>
              <a:rPr lang="en-US" sz="3400" dirty="0"/>
              <a:t>For instances where reliability isn't as important, but </a:t>
            </a:r>
            <a:r>
              <a:rPr lang="en-US" sz="3400" b="1" dirty="0">
                <a:solidFill>
                  <a:schemeClr val="bg1"/>
                </a:solidFill>
              </a:rPr>
              <a:t>speed</a:t>
            </a:r>
            <a:r>
              <a:rPr lang="en-US" sz="3400" dirty="0"/>
              <a:t> is, there is another protocol called </a:t>
            </a:r>
            <a:r>
              <a:rPr lang="en-US" sz="3400" b="1" dirty="0">
                <a:solidFill>
                  <a:schemeClr val="bg1"/>
                </a:solidFill>
              </a:rPr>
              <a:t>UDP</a:t>
            </a:r>
            <a:r>
              <a:rPr lang="en-US" sz="3400" dirty="0"/>
              <a:t> or </a:t>
            </a:r>
            <a:r>
              <a:rPr lang="en-US" sz="3400" b="1" dirty="0">
                <a:solidFill>
                  <a:schemeClr val="bg1"/>
                </a:solidFill>
              </a:rPr>
              <a:t>User Datagram Protocol</a:t>
            </a:r>
          </a:p>
          <a:p>
            <a:pPr marL="456915" lvl="1" indent="-456915"/>
            <a:r>
              <a:rPr lang="en-US" sz="3400" dirty="0"/>
              <a:t>UDP doesn't do excessive reliability </a:t>
            </a:r>
            <a:br>
              <a:rPr lang="en-US" sz="3400" dirty="0"/>
            </a:br>
            <a:r>
              <a:rPr lang="en-US" sz="3400" dirty="0"/>
              <a:t>checks, but it can send </a:t>
            </a:r>
            <a:br>
              <a:rPr lang="en-US" sz="3400" dirty="0"/>
            </a:br>
            <a:r>
              <a:rPr lang="en-US" sz="3400" dirty="0"/>
              <a:t>information at a faster rate</a:t>
            </a:r>
          </a:p>
          <a:p>
            <a:pPr marL="456915" lvl="1" indent="-456915"/>
            <a:r>
              <a:rPr lang="en-US" sz="3400" dirty="0"/>
              <a:t>TCP is the foundation of how a majority of </a:t>
            </a:r>
            <a:br>
              <a:rPr lang="en-US" sz="3400" dirty="0"/>
            </a:br>
            <a:r>
              <a:rPr lang="en-US" sz="3400" dirty="0"/>
              <a:t>data is transmitted over networks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vs UDP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0E24F-9199-40EA-8BA1-C1A35AF1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857" y="3249000"/>
            <a:ext cx="3706641" cy="2600533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95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Datagram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/>
            <a:r>
              <a:rPr lang="en-US" sz="3400" dirty="0"/>
              <a:t>UDP does not establish a session and it does not guarantee data delivery</a:t>
            </a:r>
          </a:p>
          <a:p>
            <a:pPr marL="456915" lvl="1" indent="-456915"/>
            <a:r>
              <a:rPr lang="en-US" sz="3400" dirty="0"/>
              <a:t>It is known as the </a:t>
            </a:r>
            <a:r>
              <a:rPr lang="en-US" sz="3400" dirty="0">
                <a:solidFill>
                  <a:schemeClr val="bg1"/>
                </a:solidFill>
              </a:rPr>
              <a:t>"</a:t>
            </a:r>
            <a:r>
              <a:rPr lang="en-US" sz="3400" b="1" dirty="0">
                <a:solidFill>
                  <a:schemeClr val="bg1"/>
                </a:solidFill>
              </a:rPr>
              <a:t>fire-and-forget</a:t>
            </a:r>
            <a:r>
              <a:rPr lang="en-US" sz="3400" dirty="0">
                <a:solidFill>
                  <a:schemeClr val="bg1"/>
                </a:solidFill>
              </a:rPr>
              <a:t>"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protocol</a:t>
            </a:r>
            <a:r>
              <a:rPr lang="en-US" sz="3400" dirty="0"/>
              <a:t> </a:t>
            </a:r>
          </a:p>
          <a:p>
            <a:pPr marL="989982" lvl="2" indent="-456915"/>
            <a:r>
              <a:rPr lang="en-US" sz="3200" dirty="0"/>
              <a:t>It sends data and it doesn't really care if the data is received at the other 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26" y="4805968"/>
            <a:ext cx="1957706" cy="1170545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5216349" y="5593188"/>
            <a:ext cx="3463319" cy="432313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1" y="5021954"/>
            <a:ext cx="738572" cy="738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17" y="5021954"/>
            <a:ext cx="738572" cy="7385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11" y="5021954"/>
            <a:ext cx="738572" cy="738572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785055" y="4100236"/>
            <a:ext cx="2499760" cy="510778"/>
          </a:xfrm>
          <a:prstGeom prst="wedgeRoundRectCallout">
            <a:avLst>
              <a:gd name="adj1" fmla="val -33323"/>
              <a:gd name="adj2" fmla="val 7661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Missing</a:t>
            </a:r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noProof="1">
                <a:solidFill>
                  <a:srgbClr val="FFFFFF"/>
                </a:solidFill>
              </a:rPr>
              <a:t>packets</a:t>
            </a:r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88" y="4845206"/>
            <a:ext cx="833058" cy="833058"/>
          </a:xfrm>
          <a:prstGeom prst="rect">
            <a:avLst/>
          </a:prstGeom>
        </p:spPr>
      </p:pic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073342" y="4181519"/>
            <a:ext cx="1844020" cy="510778"/>
          </a:xfrm>
          <a:prstGeom prst="wedgeRoundRectCallout">
            <a:avLst>
              <a:gd name="adj1" fmla="val 38656"/>
              <a:gd name="adj2" fmla="val 8412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I don't care..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972740" y="4146260"/>
            <a:ext cx="6495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</a:rPr>
              <a:t>UDP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743" y="4497969"/>
            <a:ext cx="1527533" cy="1527533"/>
          </a:xfrm>
          <a:prstGeom prst="rect">
            <a:avLst/>
          </a:prstGeom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34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6FE642E8-9B6B-44F9-ACBC-06D6DEAC2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24" y="1872394"/>
            <a:ext cx="3148012" cy="14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The OSI Model</a:t>
            </a:r>
          </a:p>
        </p:txBody>
      </p:sp>
    </p:spTree>
    <p:extLst>
      <p:ext uri="{BB962C8B-B14F-4D97-AF65-F5344CB8AC3E}">
        <p14:creationId xmlns:p14="http://schemas.microsoft.com/office/powerpoint/2010/main" val="189851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4356C9-9213-441E-81F3-2AEC5CA3B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OSI</a:t>
            </a:r>
            <a:r>
              <a:rPr lang="en-US" sz="3400" dirty="0"/>
              <a:t> model stands for </a:t>
            </a:r>
            <a:r>
              <a:rPr lang="en-US" sz="3400" b="1" dirty="0">
                <a:solidFill>
                  <a:schemeClr val="bg1"/>
                </a:solidFill>
              </a:rPr>
              <a:t>O</a:t>
            </a:r>
            <a:r>
              <a:rPr lang="en-US" sz="3400" dirty="0"/>
              <a:t>pen </a:t>
            </a:r>
            <a:r>
              <a:rPr lang="en-US" sz="3400" b="1" dirty="0">
                <a:solidFill>
                  <a:schemeClr val="bg1"/>
                </a:solidFill>
              </a:rPr>
              <a:t>S</a:t>
            </a:r>
            <a:r>
              <a:rPr lang="en-US" sz="3400" dirty="0"/>
              <a:t>ystem </a:t>
            </a:r>
            <a:r>
              <a:rPr lang="en-US" sz="3400" b="1" dirty="0">
                <a:solidFill>
                  <a:schemeClr val="bg1"/>
                </a:solidFill>
              </a:rPr>
              <a:t>I</a:t>
            </a:r>
            <a:r>
              <a:rPr lang="en-US" sz="3400" dirty="0"/>
              <a:t>nterconnect</a:t>
            </a:r>
          </a:p>
          <a:p>
            <a:r>
              <a:rPr lang="en-US" sz="3400" dirty="0"/>
              <a:t>It consists of 7 layers</a:t>
            </a:r>
          </a:p>
          <a:p>
            <a:pPr lvl="1"/>
            <a:r>
              <a:rPr lang="en-US" sz="3200" dirty="0"/>
              <a:t>Each layer serves the layer above it and in return,</a:t>
            </a:r>
            <a:br>
              <a:rPr lang="en-US" sz="3200" dirty="0"/>
            </a:br>
            <a:r>
              <a:rPr lang="en-US" sz="3200" dirty="0"/>
              <a:t> is served by the layer below it</a:t>
            </a:r>
          </a:p>
          <a:p>
            <a:r>
              <a:rPr lang="en-US" sz="3400" dirty="0"/>
              <a:t>Understanding each layer of the model helps us with: </a:t>
            </a:r>
          </a:p>
          <a:p>
            <a:pPr lvl="1"/>
            <a:r>
              <a:rPr lang="en-US" sz="3200" dirty="0"/>
              <a:t>Troubleshooting</a:t>
            </a:r>
          </a:p>
          <a:p>
            <a:pPr lvl="1"/>
            <a:r>
              <a:rPr lang="en-US" sz="3200" dirty="0"/>
              <a:t>Communicating better with technical and non-technical individuals about any system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F6F27A-7FE8-408D-A859-F7A348B8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OSI Model?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898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100/1*rJz9MQIoEhZFEgQN6Gw5rg.png">
            <a:extLst>
              <a:ext uri="{FF2B5EF4-FFF2-40B4-BE49-F238E27FC236}">
                <a16:creationId xmlns:a16="http://schemas.microsoft.com/office/drawing/2014/main" id="{D0214C1F-C36E-4767-8120-4511A4B7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19" y="1779037"/>
            <a:ext cx="6125081" cy="492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06D73-36D3-46BB-B69E-EEC9023BE4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89420"/>
            <a:ext cx="6397798" cy="582912"/>
          </a:xfrm>
        </p:spPr>
        <p:txBody>
          <a:bodyPr>
            <a:noAutofit/>
          </a:bodyPr>
          <a:lstStyle/>
          <a:p>
            <a:r>
              <a:rPr lang="en-US" sz="3400" dirty="0"/>
              <a:t>OSI Model consists of 7 layers: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26FA11-8676-4D48-975F-A5BCE1782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OSI Layers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9826264-B98A-42BE-9D52-B757A62C8566}"/>
              </a:ext>
            </a:extLst>
          </p:cNvPr>
          <p:cNvSpPr txBox="1">
            <a:spLocks/>
          </p:cNvSpPr>
          <p:nvPr/>
        </p:nvSpPr>
        <p:spPr>
          <a:xfrm>
            <a:off x="6674827" y="1309036"/>
            <a:ext cx="5054054" cy="544821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b="1" dirty="0">
                <a:solidFill>
                  <a:schemeClr val="bg1"/>
                </a:solidFill>
              </a:rPr>
              <a:t>Example Protocols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HTTP, DNS, FTP, SMTP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TLS, SSL, compression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NetBIOS, PPTP, Sockets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TCP, UDP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IP, IPsec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/>
              <a:t>ATM, Ethernet,</a:t>
            </a:r>
            <a:r>
              <a:rPr lang="bg-BG" sz="2800" dirty="0"/>
              <a:t> </a:t>
            </a:r>
            <a:r>
              <a:rPr lang="en-US" sz="2800" dirty="0"/>
              <a:t>MAC, LLC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/>
              <a:t>USB, Bluetooth, 802.11a/b/g/n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07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model mapping to OSI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0" y="1674000"/>
            <a:ext cx="9609606" cy="4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4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Enables different applications like the browser to use the </a:t>
            </a:r>
            <a:br>
              <a:rPr lang="en-US" dirty="0"/>
            </a:br>
            <a:r>
              <a:rPr lang="en-US" dirty="0"/>
              <a:t>network and present it to the End User</a:t>
            </a:r>
          </a:p>
          <a:p>
            <a:r>
              <a:rPr lang="en-US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Domain Name System (DNS)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File Transfer Protocol (FTP)</a:t>
            </a:r>
          </a:p>
          <a:p>
            <a:pPr lvl="1">
              <a:buClr>
                <a:schemeClr val="tx1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HyperText</a:t>
            </a:r>
            <a:r>
              <a:rPr lang="en-US" sz="3200" b="1" dirty="0">
                <a:solidFill>
                  <a:schemeClr val="bg1"/>
                </a:solidFill>
              </a:rPr>
              <a:t> Transfer Protocol (HTTP)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Simple Mail Transfer Protocol (SMTP)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– 7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http request example">
            <a:extLst>
              <a:ext uri="{FF2B5EF4-FFF2-40B4-BE49-F238E27FC236}">
                <a16:creationId xmlns:a16="http://schemas.microsoft.com/office/drawing/2014/main" id="{ABC2D84F-2877-4508-A5EC-8172FE203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72" y="2433167"/>
            <a:ext cx="5419554" cy="182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198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This layer is a part of an operating system (OS)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Converts</a:t>
            </a:r>
            <a:r>
              <a:rPr lang="en-US" sz="3400" dirty="0"/>
              <a:t> incoming and outgoing </a:t>
            </a:r>
            <a:r>
              <a:rPr lang="en-US" sz="3400" b="1" dirty="0">
                <a:solidFill>
                  <a:schemeClr val="bg1"/>
                </a:solidFill>
              </a:rPr>
              <a:t>data</a:t>
            </a:r>
            <a:r>
              <a:rPr lang="en-US" sz="3400" dirty="0"/>
              <a:t> from one presentation </a:t>
            </a:r>
            <a:br>
              <a:rPr lang="en-US" sz="3400" dirty="0"/>
            </a:br>
            <a:r>
              <a:rPr lang="en-US" sz="3400" dirty="0"/>
              <a:t>format to another</a:t>
            </a:r>
          </a:p>
          <a:p>
            <a:pPr>
              <a:buClr>
                <a:schemeClr val="tx1"/>
              </a:buClr>
            </a:pPr>
            <a:endParaRPr lang="en-US" sz="3400" dirty="0"/>
          </a:p>
          <a:p>
            <a:pPr>
              <a:buClr>
                <a:schemeClr val="tx1"/>
              </a:buClr>
            </a:pPr>
            <a:endParaRPr lang="en-US" sz="3400" dirty="0"/>
          </a:p>
          <a:p>
            <a:pPr>
              <a:buClr>
                <a:schemeClr val="tx1"/>
              </a:buClr>
            </a:pPr>
            <a:r>
              <a:rPr lang="en-US" sz="3400" dirty="0"/>
              <a:t>Example:</a:t>
            </a:r>
          </a:p>
          <a:p>
            <a:pPr lvl="2"/>
            <a:r>
              <a:rPr lang="en-US" sz="3200" dirty="0"/>
              <a:t>From clear text to encrypted (or compressed) text</a:t>
            </a:r>
          </a:p>
          <a:p>
            <a:pPr lvl="2"/>
            <a:r>
              <a:rPr lang="en-US" sz="3200" dirty="0"/>
              <a:t>Back to clear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Layer – 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E62F6-AB4B-413F-BFE5-29B32D0C3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305" y="2681063"/>
            <a:ext cx="6192114" cy="2000529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821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This layer sets up coordinates and terminates conversations</a:t>
            </a:r>
          </a:p>
          <a:p>
            <a:r>
              <a:rPr lang="en-US" sz="3400" dirty="0"/>
              <a:t>Its services include authentication and reconnection after an </a:t>
            </a:r>
            <a:br>
              <a:rPr lang="en-US" sz="3400" dirty="0"/>
            </a:br>
            <a:r>
              <a:rPr lang="en-US" sz="3400" dirty="0"/>
              <a:t>interruption</a:t>
            </a:r>
          </a:p>
          <a:p>
            <a:r>
              <a:rPr lang="en-US" sz="3400" dirty="0"/>
              <a:t>e.g.: Sockets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Layer – 5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CC6FA-C39C-4D46-89CD-4BAD257D0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657" y="2465188"/>
            <a:ext cx="7618003" cy="414472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C62654-790F-4D22-867E-3716CED4EA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Responsible for end-to-end communication over a network</a:t>
            </a:r>
          </a:p>
          <a:p>
            <a:r>
              <a:rPr lang="en-GB" dirty="0"/>
              <a:t>Provides logical communication between application processes</a:t>
            </a:r>
          </a:p>
          <a:p>
            <a:r>
              <a:rPr lang="en-GB" dirty="0"/>
              <a:t>Responsible for the management of error correction, providing quality and reliability to the end user</a:t>
            </a:r>
          </a:p>
          <a:p>
            <a:r>
              <a:rPr lang="en-GB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Transmission Control Protocol (TCP)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User Datagram Protocol (UDP)</a:t>
            </a:r>
          </a:p>
          <a:p>
            <a:pPr lvl="1"/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7A072-E775-4DFA-95D3-6D05FAB6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Transport Layer – 4</a:t>
            </a:r>
            <a:endParaRPr lang="en-GB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734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Ishango</a:t>
            </a:r>
            <a:r>
              <a:rPr lang="en-US" dirty="0"/>
              <a:t> Bone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The </a:t>
            </a:r>
            <a:r>
              <a:rPr lang="en-GB" sz="2800" b="1" dirty="0" err="1">
                <a:solidFill>
                  <a:schemeClr val="bg1"/>
                </a:solidFill>
                <a:hlinkClick r:id="rId3"/>
              </a:rPr>
              <a:t>Ishango</a:t>
            </a:r>
            <a:r>
              <a:rPr lang="en-GB" sz="2800" b="1" dirty="0">
                <a:solidFill>
                  <a:schemeClr val="bg1"/>
                </a:solidFill>
                <a:hlinkClick r:id="rId3"/>
              </a:rPr>
              <a:t> bone</a:t>
            </a:r>
            <a:r>
              <a:rPr lang="en-GB" sz="2800" dirty="0">
                <a:solidFill>
                  <a:schemeClr val="bg1"/>
                </a:solidFill>
                <a:hlinkClick r:id="rId3"/>
              </a:rPr>
              <a:t> </a:t>
            </a:r>
            <a:r>
              <a:rPr lang="en-GB" sz="2800" dirty="0"/>
              <a:t>is a bone tool and possible mathematical object, dated to the Upper </a:t>
            </a:r>
            <a:r>
              <a:rPr lang="en-GB" sz="2800" dirty="0" err="1"/>
              <a:t>Paleolithic</a:t>
            </a:r>
            <a:r>
              <a:rPr lang="en-GB" sz="2800" dirty="0"/>
              <a:t> era.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etchings on the bone are in three columns </a:t>
            </a:r>
            <a:br>
              <a:rPr lang="en-GB" sz="2800" dirty="0"/>
            </a:br>
            <a:r>
              <a:rPr lang="en-GB" sz="2800" dirty="0"/>
              <a:t>with marks asymmetrically grouped into sets, </a:t>
            </a:r>
            <a:br>
              <a:rPr lang="en-GB" sz="2800" dirty="0"/>
            </a:br>
            <a:r>
              <a:rPr lang="en-GB" sz="2800" dirty="0"/>
              <a:t>leading hypotheses such as that the implement </a:t>
            </a:r>
            <a:br>
              <a:rPr lang="en-GB" sz="2800" dirty="0"/>
            </a:br>
            <a:r>
              <a:rPr lang="en-GB" sz="2800" dirty="0"/>
              <a:t>indicates an understanding of decimals </a:t>
            </a:r>
            <a:br>
              <a:rPr lang="en-GB" sz="2800" dirty="0"/>
            </a:br>
            <a:r>
              <a:rPr lang="en-GB" sz="2800" dirty="0"/>
              <a:t>or prime numbers.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3" name="Picture 2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69BB0BA4-6490-4C80-A772-C497F47F4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757" y="1991050"/>
            <a:ext cx="2260273" cy="4147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BC3417E-A303-4D0E-B464-7A8530E39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000" y="3894437"/>
            <a:ext cx="3857625" cy="9514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36C77C65-9B6B-46A0-ABFA-EE3C7751D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0" y="4823910"/>
            <a:ext cx="3810000" cy="857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9436772-B06D-499B-971F-39B0E006DF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000" y="5710185"/>
            <a:ext cx="3810000" cy="857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424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72E4E-E5CC-463A-A020-851723691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3400" dirty="0"/>
              <a:t>Provides the functional and procedural means of transferring           packets from one node to another</a:t>
            </a:r>
          </a:p>
          <a:p>
            <a:r>
              <a:rPr lang="en-GB" sz="3400" dirty="0"/>
              <a:t>Responds to service requests from the transport layer and issues service requests to the data link layer</a:t>
            </a:r>
          </a:p>
          <a:p>
            <a:r>
              <a:rPr lang="en-GB" sz="3400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Internet Protocol (IP)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IPSec (IP + Auth)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AC0256-1B26-46D5-BC13-075783E3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Network Layer – 3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1BBBA-3EFA-4A34-B48F-243A58D25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935" y="4175598"/>
            <a:ext cx="5858248" cy="177212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996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92500" lnSpcReduction="10000"/>
          </a:bodyPr>
          <a:lstStyle/>
          <a:p>
            <a:r>
              <a:rPr lang="en-GB" sz="3700" dirty="0"/>
              <a:t>Provides node-to-node data transfer</a:t>
            </a:r>
          </a:p>
          <a:p>
            <a:r>
              <a:rPr lang="en-GB" sz="3700" dirty="0"/>
              <a:t>It </a:t>
            </a:r>
            <a:r>
              <a:rPr lang="en-GB" sz="3700" b="1" dirty="0">
                <a:solidFill>
                  <a:schemeClr val="bg1"/>
                </a:solidFill>
              </a:rPr>
              <a:t>detects</a:t>
            </a:r>
            <a:r>
              <a:rPr lang="en-GB" sz="3700" dirty="0"/>
              <a:t> and possibly </a:t>
            </a:r>
            <a:r>
              <a:rPr lang="en-GB" sz="3700" b="1" dirty="0">
                <a:solidFill>
                  <a:schemeClr val="bg1"/>
                </a:solidFill>
              </a:rPr>
              <a:t>corrects</a:t>
            </a:r>
            <a:r>
              <a:rPr lang="en-GB" sz="3700" dirty="0"/>
              <a:t> errors that may occur in the </a:t>
            </a:r>
            <a:r>
              <a:rPr lang="en-GB" sz="3700" b="1" dirty="0">
                <a:solidFill>
                  <a:schemeClr val="bg1"/>
                </a:solidFill>
              </a:rPr>
              <a:t>physical layer</a:t>
            </a:r>
          </a:p>
          <a:p>
            <a:r>
              <a:rPr lang="en-GB" sz="3700" dirty="0"/>
              <a:t>Divides into two sublayers:</a:t>
            </a:r>
          </a:p>
          <a:p>
            <a:pPr lvl="1">
              <a:buClr>
                <a:schemeClr val="tx2"/>
              </a:buClr>
            </a:pPr>
            <a:r>
              <a:rPr lang="en-GB" sz="3500" b="1" dirty="0">
                <a:solidFill>
                  <a:schemeClr val="bg1"/>
                </a:solidFill>
              </a:rPr>
              <a:t>Medium access control (MAC)</a:t>
            </a:r>
            <a:r>
              <a:rPr lang="en-GB" sz="3500" dirty="0"/>
              <a:t> layer - controlling how devices in a network gain access to a medium and permission to transmit data</a:t>
            </a:r>
          </a:p>
          <a:p>
            <a:pPr lvl="1">
              <a:buClr>
                <a:schemeClr val="tx1"/>
              </a:buClr>
            </a:pPr>
            <a:r>
              <a:rPr lang="en-GB" sz="3500" b="1" dirty="0">
                <a:solidFill>
                  <a:schemeClr val="bg1"/>
                </a:solidFill>
              </a:rPr>
              <a:t>Logical link control (LLC)</a:t>
            </a:r>
            <a:r>
              <a:rPr lang="en-GB" sz="3500" dirty="0"/>
              <a:t> layer – identifying and encapsulating network layer protocols, controls error checking and frame synchronization</a:t>
            </a:r>
          </a:p>
          <a:p>
            <a:endParaRPr lang="en-GB" sz="3400" b="1" dirty="0">
              <a:solidFill>
                <a:schemeClr val="bg1"/>
              </a:solidFill>
            </a:endParaRPr>
          </a:p>
          <a:p>
            <a:pPr lvl="1"/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Link Layer – 2 (1)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012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GB" sz="3400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Asynchronous Transfer Mode (ATM) 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Ethernet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MAC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Link Layer – 2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575ED-40BB-48C2-B4E6-605F5593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00" y="4104000"/>
            <a:ext cx="5837799" cy="60885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615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E0BC80-57BE-473E-9F79-D3F844BC15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sz="3400" dirty="0"/>
              <a:t>The things you can actually physically touch</a:t>
            </a:r>
          </a:p>
          <a:p>
            <a:r>
              <a:rPr lang="en-GB" sz="3400" dirty="0"/>
              <a:t>Converts the </a:t>
            </a:r>
            <a:r>
              <a:rPr lang="en-GB" sz="3400" b="1" dirty="0">
                <a:solidFill>
                  <a:schemeClr val="bg1"/>
                </a:solidFill>
              </a:rPr>
              <a:t>binary</a:t>
            </a:r>
            <a:r>
              <a:rPr lang="en-GB" sz="3400" dirty="0"/>
              <a:t> from the upper layers into </a:t>
            </a:r>
            <a:r>
              <a:rPr lang="en-GB" sz="3400" b="1" dirty="0">
                <a:solidFill>
                  <a:schemeClr val="bg1"/>
                </a:solidFill>
              </a:rPr>
              <a:t>signals</a:t>
            </a:r>
            <a:r>
              <a:rPr lang="en-GB" sz="3400" dirty="0"/>
              <a:t>, </a:t>
            </a:r>
            <a:r>
              <a:rPr lang="en-GB" sz="3400" b="1" dirty="0">
                <a:solidFill>
                  <a:schemeClr val="bg1"/>
                </a:solidFill>
              </a:rPr>
              <a:t>transmits</a:t>
            </a:r>
            <a:r>
              <a:rPr lang="en-GB" sz="3400" dirty="0"/>
              <a:t> them over local media (electrical, light, or radio signals)</a:t>
            </a:r>
          </a:p>
          <a:p>
            <a:r>
              <a:rPr lang="en-GB" sz="3400" dirty="0"/>
              <a:t>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Ethernet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USB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Bluetooth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802.11a/b/g/n</a:t>
            </a:r>
          </a:p>
          <a:p>
            <a:pPr lvl="1"/>
            <a:endParaRPr lang="en-GB" sz="3000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C4C4B-AC9D-48A3-8074-EEB56E11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Physical Layer – 1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2E0A0-BAFF-4D91-8C32-25296F85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34" y="5359794"/>
            <a:ext cx="6432063" cy="119182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629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CA651C-5D17-458E-89B8-E50D72BBB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1088254"/>
            <a:ext cx="2526067" cy="2886934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Network Hardware</a:t>
            </a:r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Basic Hardware Components</a:t>
            </a:r>
          </a:p>
        </p:txBody>
      </p:sp>
    </p:spTree>
    <p:extLst>
      <p:ext uri="{BB962C8B-B14F-4D97-AF65-F5344CB8AC3E}">
        <p14:creationId xmlns:p14="http://schemas.microsoft.com/office/powerpoint/2010/main" val="101710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EF55D-746F-4750-9CAD-42AE0323DA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Basic Hardware Components</a:t>
            </a:r>
          </a:p>
          <a:p>
            <a:pPr lvl="1"/>
            <a:r>
              <a:rPr lang="en-US" dirty="0"/>
              <a:t>Cables</a:t>
            </a:r>
          </a:p>
          <a:p>
            <a:pPr lvl="1"/>
            <a:r>
              <a:rPr lang="en-US" dirty="0"/>
              <a:t>Routers</a:t>
            </a:r>
          </a:p>
          <a:p>
            <a:pPr lvl="1"/>
            <a:r>
              <a:rPr lang="en-US" dirty="0"/>
              <a:t>Repeaters, Hubs and Switches</a:t>
            </a:r>
          </a:p>
          <a:p>
            <a:pPr lvl="1"/>
            <a:r>
              <a:rPr lang="en-US" dirty="0"/>
              <a:t>Bridges</a:t>
            </a:r>
          </a:p>
          <a:p>
            <a:pPr lvl="1"/>
            <a:r>
              <a:rPr lang="en-US" dirty="0"/>
              <a:t>Gateways</a:t>
            </a:r>
          </a:p>
          <a:p>
            <a:pPr lvl="1"/>
            <a:r>
              <a:rPr lang="en-US" dirty="0"/>
              <a:t>Network Interface Cards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949208-90B4-476C-B75D-07042BAF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Hardware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23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21BC7F-E06B-4B7A-B5CD-7BA589D7E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cables – the </a:t>
            </a:r>
            <a:r>
              <a:rPr lang="en-US" b="1" dirty="0">
                <a:solidFill>
                  <a:schemeClr val="bg1"/>
                </a:solidFill>
              </a:rPr>
              <a:t>transmission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media</a:t>
            </a:r>
            <a:r>
              <a:rPr lang="en-US" dirty="0"/>
              <a:t> to transfer data from one device to another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Router – </a:t>
            </a:r>
            <a:r>
              <a:rPr lang="en-US" b="1" dirty="0">
                <a:solidFill>
                  <a:schemeClr val="bg1"/>
                </a:solidFill>
              </a:rPr>
              <a:t>connecting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device</a:t>
            </a:r>
            <a:r>
              <a:rPr lang="en-US" dirty="0"/>
              <a:t> that transfers data packets </a:t>
            </a:r>
            <a:br>
              <a:rPr lang="en-US" dirty="0"/>
            </a:br>
            <a:r>
              <a:rPr lang="en-US" dirty="0"/>
              <a:t>between different computer networks</a:t>
            </a:r>
            <a:br>
              <a:rPr lang="en-US" dirty="0"/>
            </a:br>
            <a:r>
              <a:rPr lang="en-US" dirty="0"/>
              <a:t>                         (operates on level 3 of OSI)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BA256C-514F-451F-994D-5BE1D0AF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Cables and Routers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67" y="2380024"/>
            <a:ext cx="2230890" cy="16137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60" y="4946834"/>
            <a:ext cx="1779703" cy="1663078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A34B18F-442C-45CC-815E-A2998AF01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556" y="1770424"/>
            <a:ext cx="3522524" cy="2141753"/>
          </a:xfrm>
          <a:prstGeom prst="rect">
            <a:avLst/>
          </a:prstGeom>
        </p:spPr>
      </p:pic>
      <p:pic>
        <p:nvPicPr>
          <p:cNvPr id="2050" name="Picture 2" descr="Ð ÐµÐ·ÑÐ»ÑÐ°Ñ Ñ Ð¸Ð·Ð¾Ð±ÑÐ°Ð¶ÐµÐ½Ð¸Ðµ Ð·Ð° huge router">
            <a:extLst>
              <a:ext uri="{FF2B5EF4-FFF2-40B4-BE49-F238E27FC236}">
                <a16:creationId xmlns:a16="http://schemas.microsoft.com/office/drawing/2014/main" id="{EED34C35-29A0-4519-86FA-657507D59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673" y="4481662"/>
            <a:ext cx="2755557" cy="202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19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89E901-9F90-4ED6-95AE-B6CCB5281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054444" cy="5528766"/>
          </a:xfrm>
        </p:spPr>
        <p:txBody>
          <a:bodyPr/>
          <a:lstStyle/>
          <a:p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Repeaters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hubs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switches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connect</a:t>
            </a:r>
            <a:r>
              <a:rPr lang="en-US" dirty="0"/>
              <a:t> network </a:t>
            </a:r>
            <a:r>
              <a:rPr lang="en-US" b="1" dirty="0">
                <a:solidFill>
                  <a:schemeClr val="bg1"/>
                </a:solidFill>
              </a:rPr>
              <a:t>devices</a:t>
            </a:r>
            <a:r>
              <a:rPr lang="en-US" dirty="0"/>
              <a:t> together so that they can function as a single segment</a:t>
            </a:r>
          </a:p>
          <a:p>
            <a:pPr lvl="1"/>
            <a:r>
              <a:rPr lang="en-US" dirty="0"/>
              <a:t>Repeater – </a:t>
            </a:r>
            <a:r>
              <a:rPr lang="en-US" b="1" dirty="0">
                <a:solidFill>
                  <a:schemeClr val="bg1"/>
                </a:solidFill>
              </a:rPr>
              <a:t>receives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signal</a:t>
            </a:r>
            <a:r>
              <a:rPr lang="en-US" dirty="0"/>
              <a:t> and regenerates it before </a:t>
            </a:r>
            <a:br>
              <a:rPr lang="en-US" dirty="0"/>
            </a:br>
            <a:r>
              <a:rPr lang="en-US" dirty="0"/>
              <a:t>re-transmitting, so that it can travel longer distances</a:t>
            </a:r>
          </a:p>
          <a:p>
            <a:pPr lvl="1"/>
            <a:r>
              <a:rPr lang="en-US" dirty="0"/>
              <a:t>Hub – multiport </a:t>
            </a:r>
            <a:r>
              <a:rPr lang="en-US" b="1" dirty="0">
                <a:solidFill>
                  <a:schemeClr val="bg1"/>
                </a:solidFill>
              </a:rPr>
              <a:t>repeater </a:t>
            </a:r>
            <a:r>
              <a:rPr lang="en-US" dirty="0"/>
              <a:t>(operates on level 1 of the OSI model)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Switch – </a:t>
            </a:r>
            <a:r>
              <a:rPr lang="en-US" b="1" dirty="0">
                <a:solidFill>
                  <a:schemeClr val="bg1"/>
                </a:solidFill>
              </a:rPr>
              <a:t>receives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data</a:t>
            </a:r>
            <a:r>
              <a:rPr lang="en-US" dirty="0"/>
              <a:t> from a port, uses packet switching to </a:t>
            </a:r>
            <a:br>
              <a:rPr lang="en-US" dirty="0"/>
            </a:br>
            <a:r>
              <a:rPr lang="en-US" dirty="0"/>
              <a:t>resolve the destination device and forwards the data to the </a:t>
            </a:r>
            <a:br>
              <a:rPr lang="en-US" dirty="0"/>
            </a:br>
            <a:r>
              <a:rPr lang="en-US" dirty="0"/>
              <a:t>particular destination (operates on level 2 of the OSI model)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D5679-DEF7-4A54-8924-4CB76257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Repeaters, Hubs and Switches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03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FBB68C-04FB-415C-A278-F8F00BDFD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Bridge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sz="3200" dirty="0"/>
              <a:t>Connects two separate but </a:t>
            </a:r>
            <a:r>
              <a:rPr lang="en-US" sz="3200" b="1" dirty="0">
                <a:solidFill>
                  <a:schemeClr val="bg1"/>
                </a:solidFill>
              </a:rPr>
              <a:t>similar</a:t>
            </a:r>
            <a:r>
              <a:rPr lang="en-US" sz="3200" dirty="0"/>
              <a:t> Ethernet network segments 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Forwards packets from the source network to the destined </a:t>
            </a:r>
            <a:br>
              <a:rPr lang="en-US" sz="3200" dirty="0"/>
            </a:br>
            <a:r>
              <a:rPr lang="en-US" sz="3200" dirty="0"/>
              <a:t>network (operates on level 2 of OSI)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Gateway</a:t>
            </a:r>
          </a:p>
          <a:p>
            <a:pPr lvl="1"/>
            <a:r>
              <a:rPr lang="en-US" sz="3200" dirty="0"/>
              <a:t>Connects networks that work upon </a:t>
            </a:r>
            <a:r>
              <a:rPr lang="en-US" sz="3200" b="1" dirty="0">
                <a:solidFill>
                  <a:schemeClr val="bg1"/>
                </a:solidFill>
              </a:rPr>
              <a:t>different</a:t>
            </a:r>
            <a:r>
              <a:rPr lang="en-US" sz="3200" dirty="0"/>
              <a:t> protocols</a:t>
            </a:r>
          </a:p>
          <a:p>
            <a:pPr lvl="1"/>
            <a:r>
              <a:rPr lang="en-US" sz="3200" dirty="0"/>
              <a:t>The entry and the exit point of a network (controls the access to other networks)</a:t>
            </a:r>
          </a:p>
          <a:p>
            <a:pPr lvl="1"/>
            <a:r>
              <a:rPr lang="en-US" sz="3200" dirty="0"/>
              <a:t>Level 4, 5, 6 or 7 of the OSI model (same as Firewalls)</a:t>
            </a:r>
            <a:endParaRPr lang="bg-BG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9B8083-BEB1-42BD-9B5C-77773F0B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Bridges and Gateways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06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59ACB5-F1BB-42CA-A192-B2780E1059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NIC</a:t>
            </a:r>
            <a:r>
              <a:rPr lang="en-US" dirty="0"/>
              <a:t> – a computer component that connects it to the network</a:t>
            </a:r>
          </a:p>
          <a:p>
            <a:r>
              <a:rPr lang="en-US" dirty="0"/>
              <a:t>There are two types of network cards:</a:t>
            </a:r>
          </a:p>
          <a:p>
            <a:pPr lvl="1"/>
            <a:r>
              <a:rPr lang="en-US" dirty="0"/>
              <a:t>Internal</a:t>
            </a:r>
          </a:p>
          <a:p>
            <a:pPr lvl="1"/>
            <a:r>
              <a:rPr lang="en-US" dirty="0"/>
              <a:t>External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253622-EB95-4718-8B9C-41E9A5A0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Interface Cards – NIC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B05FA-E20D-4180-9D32-6198188F8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47" y="2592283"/>
            <a:ext cx="6664171" cy="3748596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339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b="1" dirty="0">
                <a:hlinkClick r:id="rId3"/>
              </a:rPr>
              <a:t>Joseph-Marie Jacquard</a:t>
            </a:r>
            <a:r>
              <a:rPr lang="en-GB" sz="2800" dirty="0"/>
              <a:t>, a French weaver and merchant, patented his invention in 1804.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Machine use of </a:t>
            </a:r>
            <a:r>
              <a:rPr lang="en-GB" sz="2800" b="1" dirty="0">
                <a:solidFill>
                  <a:schemeClr val="bg1"/>
                </a:solidFill>
              </a:rPr>
              <a:t>interchangeable cards</a:t>
            </a:r>
            <a:r>
              <a:rPr lang="en-GB" sz="2800" dirty="0"/>
              <a:t>, upon which small </a:t>
            </a:r>
            <a:br>
              <a:rPr lang="en-GB" sz="2800" dirty="0"/>
            </a:br>
            <a:r>
              <a:rPr lang="en-GB" sz="2800" dirty="0"/>
              <a:t>holes were punched, which held </a:t>
            </a:r>
            <a:r>
              <a:rPr lang="en-GB" sz="2800" b="1" dirty="0">
                <a:solidFill>
                  <a:schemeClr val="bg1"/>
                </a:solidFill>
              </a:rPr>
              <a:t>instructions</a:t>
            </a:r>
            <a:r>
              <a:rPr lang="en-GB" sz="2800" dirty="0"/>
              <a:t> for </a:t>
            </a:r>
            <a:br>
              <a:rPr lang="en-GB" sz="2800" dirty="0"/>
            </a:br>
            <a:r>
              <a:rPr lang="en-GB" sz="2800" dirty="0"/>
              <a:t>weaving a pattern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Jacquard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B0BA4-6490-4C80-A772-C497F47F4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362" y="3918367"/>
            <a:ext cx="3172501" cy="21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9AA3D7-8BFD-46C2-9417-301F2BC3F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2123" y="3252153"/>
            <a:ext cx="2260164" cy="3403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3C5485-6093-475C-BF1B-F5540B789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552" y="3277914"/>
            <a:ext cx="2260164" cy="3395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6000" y="2027333"/>
            <a:ext cx="2707185" cy="3609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15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Ð ÐµÐ·ÑÐ»ÑÐ°Ñ Ñ Ð¸Ð·Ð¾Ð±ÑÐ°Ð¶ÐµÐ½Ð¸Ðµ Ð·Ð° internet future">
            <a:extLst>
              <a:ext uri="{FF2B5EF4-FFF2-40B4-BE49-F238E27FC236}">
                <a16:creationId xmlns:a16="http://schemas.microsoft.com/office/drawing/2014/main" id="{03B679D6-496A-48DB-9302-11D11066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413" y="1669353"/>
            <a:ext cx="3079173" cy="1848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The Future of the Internet</a:t>
            </a:r>
          </a:p>
        </p:txBody>
      </p:sp>
    </p:spTree>
    <p:extLst>
      <p:ext uri="{BB962C8B-B14F-4D97-AF65-F5344CB8AC3E}">
        <p14:creationId xmlns:p14="http://schemas.microsoft.com/office/powerpoint/2010/main" val="231349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F4FDA1-A4BF-47B7-BA7C-9FC07E76FB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8670" y="1121144"/>
            <a:ext cx="10586564" cy="5276048"/>
          </a:xfrm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</a:pPr>
            <a:r>
              <a:rPr lang="en-GB" dirty="0"/>
              <a:t>A typical modern home consists of: PC, Laptop, Tablet,</a:t>
            </a:r>
            <a:br>
              <a:rPr lang="en-GB" dirty="0"/>
            </a:br>
            <a:r>
              <a:rPr lang="en-GB" dirty="0"/>
              <a:t>Phones, TV, Security Camera, Air Conditioner,</a:t>
            </a:r>
            <a:br>
              <a:rPr lang="en-GB" dirty="0"/>
            </a:br>
            <a:r>
              <a:rPr lang="en-GB" dirty="0"/>
              <a:t>Smart Watch, Printer, Music Player, Light, etc.</a:t>
            </a:r>
          </a:p>
          <a:p>
            <a:pPr lvl="1">
              <a:buClr>
                <a:schemeClr val="tx1"/>
              </a:buClr>
            </a:pPr>
            <a:r>
              <a:rPr lang="en-GB" dirty="0"/>
              <a:t>The "</a:t>
            </a:r>
            <a:r>
              <a:rPr lang="en-GB" b="1" dirty="0">
                <a:solidFill>
                  <a:schemeClr val="bg1"/>
                </a:solidFill>
              </a:rPr>
              <a:t>Internet of Things</a:t>
            </a:r>
            <a:r>
              <a:rPr lang="en-GB" dirty="0"/>
              <a:t>"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/>
              <a:t>will expand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Healthcare, agriculture, wearables, manufacturing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Smart homes, cars and cities (pollution, parking, energy)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In 2030 there will be </a:t>
            </a:r>
            <a:r>
              <a:rPr lang="en-GB" b="1" dirty="0">
                <a:solidFill>
                  <a:schemeClr val="bg1"/>
                </a:solidFill>
              </a:rPr>
              <a:t>50 billion devices </a:t>
            </a:r>
            <a:r>
              <a:rPr lang="en-GB" dirty="0"/>
              <a:t>connected to the Internet of Things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4E0518-19FF-40AA-8ADC-78B8B3F41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the Internet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8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36384" y="1723767"/>
            <a:ext cx="8067527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>
                <a:solidFill>
                  <a:schemeClr val="bg2"/>
                </a:solidFill>
              </a:rPr>
              <a:t> </a:t>
            </a:r>
            <a:r>
              <a:rPr lang="en-US" sz="3600">
                <a:solidFill>
                  <a:schemeClr val="bg1"/>
                </a:solidFill>
              </a:rPr>
              <a:t>Internet</a:t>
            </a:r>
            <a:r>
              <a:rPr lang="en-US" sz="3600">
                <a:solidFill>
                  <a:schemeClr val="bg2"/>
                </a:solidFill>
              </a:rPr>
              <a:t> and </a:t>
            </a:r>
            <a:r>
              <a:rPr lang="en-US" sz="3600" dirty="0">
                <a:solidFill>
                  <a:schemeClr val="bg2"/>
                </a:solidFill>
              </a:rPr>
              <a:t>Definitions of Internet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 Sending and Receiving </a:t>
            </a:r>
            <a:r>
              <a:rPr lang="en-US" sz="3600" dirty="0">
                <a:solidFill>
                  <a:schemeClr val="bg1"/>
                </a:solidFill>
              </a:rPr>
              <a:t>Information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OSI</a:t>
            </a:r>
            <a:r>
              <a:rPr lang="en-US" sz="3600" dirty="0">
                <a:solidFill>
                  <a:schemeClr val="bg2"/>
                </a:solidFill>
              </a:rPr>
              <a:t> model</a:t>
            </a:r>
          </a:p>
          <a:p>
            <a:pPr lvl="1">
              <a:lnSpc>
                <a:spcPct val="100000"/>
              </a:lnSpc>
            </a:pPr>
            <a:r>
              <a:rPr lang="en-US" sz="3400" dirty="0">
                <a:solidFill>
                  <a:schemeClr val="bg2"/>
                </a:solidFill>
              </a:rPr>
              <a:t>Layers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>
                <a:solidFill>
                  <a:schemeClr val="bg2"/>
                </a:solidFill>
              </a:rPr>
              <a:t> Network </a:t>
            </a:r>
            <a:r>
              <a:rPr lang="en-US" sz="3600" dirty="0">
                <a:solidFill>
                  <a:schemeClr val="bg1"/>
                </a:solidFill>
              </a:rPr>
              <a:t>Hardware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>
                <a:solidFill>
                  <a:schemeClr val="bg2"/>
                </a:solidFill>
              </a:rPr>
              <a:t> The Future of the Internet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349673" y="2849671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60" y="2356669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126" y="1687971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61" y="1597174"/>
            <a:ext cx="5116914" cy="876716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69" y="1238971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811" y="4363706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606404" y="5804742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41" y="4327206"/>
            <a:ext cx="1827471" cy="1092173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15" y="2643494"/>
            <a:ext cx="3631278" cy="1298350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35" y="5595629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54" y="5519375"/>
            <a:ext cx="2391414" cy="1145517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hlinkClick r:id="rId24"/>
            <a:extLst>
              <a:ext uri="{FF2B5EF4-FFF2-40B4-BE49-F238E27FC236}">
                <a16:creationId xmlns:a16="http://schemas.microsoft.com/office/drawing/2014/main" id="{C54AECE5-A7C3-4F84-941E-EDAA4DCD2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76" y="4295780"/>
            <a:ext cx="2520171" cy="869659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hlinkClick r:id="rId26"/>
            <a:extLst>
              <a:ext uri="{FF2B5EF4-FFF2-40B4-BE49-F238E27FC236}">
                <a16:creationId xmlns:a16="http://schemas.microsoft.com/office/drawing/2014/main" id="{7760FE36-8EB1-4B6F-A56E-4FE01D75DFB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598" y="4737801"/>
            <a:ext cx="3202860" cy="123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450" y="1883975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The </a:t>
            </a:r>
            <a:r>
              <a:rPr lang="en-GB" sz="2800" b="1" dirty="0">
                <a:hlinkClick r:id="rId3"/>
              </a:rPr>
              <a:t>Analytical Engine </a:t>
            </a:r>
            <a:r>
              <a:rPr lang="en-GB" sz="2800" dirty="0"/>
              <a:t>was a proposed mechanical general-purpose computer designed by English mathematician and computer pioneer Charles Babbage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Analytical Engine incorporated an </a:t>
            </a:r>
            <a:r>
              <a:rPr lang="en-GB" sz="2800" b="1" dirty="0">
                <a:solidFill>
                  <a:schemeClr val="bg1"/>
                </a:solidFill>
              </a:rPr>
              <a:t>arithmetic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bg1"/>
                </a:solidFill>
              </a:rPr>
              <a:t>logic </a:t>
            </a:r>
            <a:br>
              <a:rPr lang="en-GB" sz="2800" b="1" dirty="0">
                <a:solidFill>
                  <a:schemeClr val="bg1"/>
                </a:solidFill>
              </a:rPr>
            </a:br>
            <a:r>
              <a:rPr lang="en-GB" sz="2800" b="1" dirty="0">
                <a:solidFill>
                  <a:schemeClr val="bg1"/>
                </a:solidFill>
              </a:rPr>
              <a:t>unit</a:t>
            </a:r>
            <a:r>
              <a:rPr lang="en-GB" sz="2800" dirty="0"/>
              <a:t>, control flow in the form of </a:t>
            </a:r>
            <a:r>
              <a:rPr lang="en-GB" sz="2800" b="1" dirty="0">
                <a:solidFill>
                  <a:schemeClr val="bg1"/>
                </a:solidFill>
              </a:rPr>
              <a:t>conditional</a:t>
            </a:r>
            <a:r>
              <a:rPr lang="en-GB" sz="2800" dirty="0"/>
              <a:t> branching </a:t>
            </a:r>
            <a:br>
              <a:rPr lang="en-GB" sz="2800" dirty="0"/>
            </a:br>
            <a:r>
              <a:rPr lang="en-GB" sz="2800" dirty="0"/>
              <a:t>and </a:t>
            </a:r>
            <a:r>
              <a:rPr lang="en-GB" sz="2800" b="1" dirty="0">
                <a:solidFill>
                  <a:schemeClr val="bg1"/>
                </a:solidFill>
              </a:rPr>
              <a:t>loops</a:t>
            </a:r>
            <a:r>
              <a:rPr lang="en-GB" sz="2800" dirty="0"/>
              <a:t>, and </a:t>
            </a:r>
            <a:r>
              <a:rPr lang="en-GB" sz="2800" b="1" dirty="0">
                <a:solidFill>
                  <a:schemeClr val="bg1"/>
                </a:solidFill>
              </a:rPr>
              <a:t>integrated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bg1"/>
                </a:solidFill>
              </a:rPr>
              <a:t>memory</a:t>
            </a:r>
            <a:r>
              <a:rPr lang="en-GB" sz="2800" dirty="0"/>
              <a:t>, making it the first </a:t>
            </a:r>
            <a:br>
              <a:rPr lang="en-GB" sz="2800" dirty="0"/>
            </a:br>
            <a:r>
              <a:rPr lang="en-GB" sz="2800" dirty="0"/>
              <a:t>design for a general-purpose computer that could be </a:t>
            </a:r>
            <a:br>
              <a:rPr lang="en-GB" sz="2800" dirty="0"/>
            </a:br>
            <a:r>
              <a:rPr lang="en-GB" sz="2800" dirty="0"/>
              <a:t>described in modern terms as Turing-complete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Analytical Engine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5320" y="2357016"/>
            <a:ext cx="3080297" cy="32911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63EBC7-2266-4AB9-8D02-880F47DA3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6709" y="4489569"/>
            <a:ext cx="1845000" cy="2206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9E35A2-FA94-4E5C-BEE6-6EAF35749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179" y="4489569"/>
            <a:ext cx="3510000" cy="2206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567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The </a:t>
            </a:r>
            <a:r>
              <a:rPr lang="en-GB" sz="2800" b="1" dirty="0">
                <a:solidFill>
                  <a:schemeClr val="bg1"/>
                </a:solidFill>
              </a:rPr>
              <a:t>T</a:t>
            </a:r>
            <a:r>
              <a:rPr lang="en-GB" sz="2800" b="1" dirty="0">
                <a:solidFill>
                  <a:schemeClr val="bg1"/>
                </a:solidFill>
                <a:hlinkClick r:id="rId3"/>
              </a:rPr>
              <a:t>abulating machine </a:t>
            </a:r>
            <a:r>
              <a:rPr lang="en-GB" sz="2800" dirty="0"/>
              <a:t>was an electromechanical machine designed to assist in summarizing information stored on</a:t>
            </a:r>
            <a:br>
              <a:rPr lang="en-GB" sz="2800" dirty="0"/>
            </a:br>
            <a:r>
              <a:rPr lang="en-GB" sz="2800" dirty="0"/>
              <a:t>punched cards. 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Invented by Herman Hollerith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Later models were widely used for business applications</a:t>
            </a:r>
            <a:br>
              <a:rPr lang="en-GB" sz="2800" dirty="0"/>
            </a:br>
            <a:r>
              <a:rPr lang="en-GB" sz="2800" dirty="0"/>
              <a:t> such as accounting and inventory control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</a:t>
            </a:r>
            <a:r>
              <a:rPr lang="en-GB" sz="2800" b="1" dirty="0">
                <a:solidFill>
                  <a:schemeClr val="bg1"/>
                </a:solidFill>
                <a:hlinkClick r:id="rId4"/>
              </a:rPr>
              <a:t>Z3</a:t>
            </a:r>
            <a:r>
              <a:rPr lang="en-GB" sz="2800" dirty="0"/>
              <a:t> was a German electromechanical computer </a:t>
            </a:r>
            <a:br>
              <a:rPr lang="en-GB" sz="2800" dirty="0"/>
            </a:br>
            <a:r>
              <a:rPr lang="en-GB" sz="2800" dirty="0"/>
              <a:t>designed by Konrad </a:t>
            </a:r>
            <a:r>
              <a:rPr lang="en-GB" sz="2800" dirty="0" err="1"/>
              <a:t>Zuse</a:t>
            </a:r>
            <a:r>
              <a:rPr lang="en-GB" sz="2800" dirty="0"/>
              <a:t> in 1935, and completed </a:t>
            </a:r>
            <a:br>
              <a:rPr lang="en-GB" sz="2800" dirty="0"/>
            </a:br>
            <a:r>
              <a:rPr lang="en-GB" sz="2800" dirty="0"/>
              <a:t>in 1941. It was the world's first working programmable, </a:t>
            </a:r>
            <a:br>
              <a:rPr lang="en-GB" sz="2800" dirty="0"/>
            </a:br>
            <a:r>
              <a:rPr lang="en-GB" sz="2800" dirty="0"/>
              <a:t>fully automatic digital computer.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Tabulating machine &amp; Z3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6440" y="1764000"/>
            <a:ext cx="3080297" cy="2305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12879-8E9F-4C5B-9523-E0CA85D74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7271" y="4293462"/>
            <a:ext cx="3078634" cy="2305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33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The </a:t>
            </a:r>
            <a:r>
              <a:rPr lang="en-GB" sz="2800" b="1" dirty="0">
                <a:solidFill>
                  <a:schemeClr val="bg1"/>
                </a:solidFill>
                <a:hlinkClick r:id="rId3"/>
              </a:rPr>
              <a:t>Atanasoff–Berry computer</a:t>
            </a:r>
            <a:r>
              <a:rPr lang="en-GB" sz="2800" b="1" dirty="0"/>
              <a:t> </a:t>
            </a:r>
            <a:r>
              <a:rPr lang="en-GB" sz="2800" dirty="0"/>
              <a:t>(ABC) was the first </a:t>
            </a:r>
            <a:br>
              <a:rPr lang="en-GB" sz="2800" dirty="0"/>
            </a:br>
            <a:r>
              <a:rPr lang="en-GB" sz="2800" dirty="0"/>
              <a:t>automatic electronic digital computer.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ABC would be considered the first electronic ALU</a:t>
            </a:r>
            <a:br>
              <a:rPr lang="en-GB" sz="2800" dirty="0"/>
            </a:br>
            <a:r>
              <a:rPr lang="en-GB" sz="2800" dirty="0"/>
              <a:t>(</a:t>
            </a:r>
            <a:r>
              <a:rPr lang="en-GB" sz="2800" b="1" dirty="0">
                <a:solidFill>
                  <a:schemeClr val="bg1"/>
                </a:solidFill>
              </a:rPr>
              <a:t>Arithmetic Logic Unit</a:t>
            </a:r>
            <a:r>
              <a:rPr lang="en-GB" sz="2800" dirty="0"/>
              <a:t>), which is integrated into </a:t>
            </a:r>
            <a:br>
              <a:rPr lang="en-GB" sz="2800" dirty="0"/>
            </a:br>
            <a:r>
              <a:rPr lang="en-GB" sz="2800" dirty="0"/>
              <a:t>every modern processor's design.</a:t>
            </a:r>
            <a:endParaRPr lang="en-GB" sz="28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800" dirty="0"/>
              <a:t>Its unique contribution was to make computing </a:t>
            </a:r>
            <a:br>
              <a:rPr lang="en-GB" sz="2800" dirty="0"/>
            </a:br>
            <a:r>
              <a:rPr lang="en-GB" sz="2800" dirty="0"/>
              <a:t>faster by being the first to use </a:t>
            </a:r>
            <a:r>
              <a:rPr lang="en-GB" sz="2800" b="1" dirty="0">
                <a:solidFill>
                  <a:schemeClr val="bg1"/>
                </a:solidFill>
              </a:rPr>
              <a:t>vacuum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bg1"/>
                </a:solidFill>
              </a:rPr>
              <a:t>tubes</a:t>
            </a:r>
            <a:r>
              <a:rPr lang="en-GB" sz="2800" dirty="0"/>
              <a:t> </a:t>
            </a:r>
            <a:br>
              <a:rPr lang="en-GB" sz="2800" dirty="0"/>
            </a:br>
            <a:r>
              <a:rPr lang="en-GB" sz="2800" dirty="0"/>
              <a:t>to do the arithmetic calculations.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Atanasoff–Berry computer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6000" y="1196126"/>
            <a:ext cx="2696310" cy="29904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E77AD0-609D-4B93-A18D-E093B0219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1000" y="4661865"/>
            <a:ext cx="4050000" cy="1993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358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7aee57a-33bc-479a-b375-2a9789967078" xsi:nil="true"/>
    <lcf76f155ced4ddcb4097134ff3c332f xmlns="d0d25b69-8e68-4841-9284-bd8f9504d22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E63F92689E2344800622A05AA3C338" ma:contentTypeVersion="15" ma:contentTypeDescription="Create a new document." ma:contentTypeScope="" ma:versionID="5a57a07a638ef8de7d2c5d095121ef2e">
  <xsd:schema xmlns:xsd="http://www.w3.org/2001/XMLSchema" xmlns:xs="http://www.w3.org/2001/XMLSchema" xmlns:p="http://schemas.microsoft.com/office/2006/metadata/properties" xmlns:ns2="d0d25b69-8e68-4841-9284-bd8f9504d222" xmlns:ns3="b7aee57a-33bc-479a-b375-2a9789967078" targetNamespace="http://schemas.microsoft.com/office/2006/metadata/properties" ma:root="true" ma:fieldsID="fa97156deb07b510288551d34a0f1a9e" ns2:_="" ns3:_="">
    <xsd:import namespace="d0d25b69-8e68-4841-9284-bd8f9504d222"/>
    <xsd:import namespace="b7aee57a-33bc-479a-b375-2a97899670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25b69-8e68-4841-9284-bd8f9504d2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0f6b91ac-d40f-491d-bfb0-a181f55199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aee57a-33bc-479a-b375-2a978996707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0272d0e-81d8-4ac7-9277-f1cd7dac00c5}" ma:internalName="TaxCatchAll" ma:showField="CatchAllData" ma:web="b7aee57a-33bc-479a-b375-2a978996707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EDCCFC-D01C-4A4F-8A8F-6DDEB3D58D3E}">
  <ds:schemaRefs>
    <ds:schemaRef ds:uri="http://schemas.microsoft.com/office/2006/metadata/properties"/>
    <ds:schemaRef ds:uri="http://schemas.microsoft.com/office/infopath/2007/PartnerControls"/>
    <ds:schemaRef ds:uri="b7aee57a-33bc-479a-b375-2a9789967078"/>
    <ds:schemaRef ds:uri="d0d25b69-8e68-4841-9284-bd8f9504d222"/>
  </ds:schemaRefs>
</ds:datastoreItem>
</file>

<file path=customXml/itemProps2.xml><?xml version="1.0" encoding="utf-8"?>
<ds:datastoreItem xmlns:ds="http://schemas.openxmlformats.org/officeDocument/2006/customXml" ds:itemID="{E9078EE7-CC26-4C88-8A02-9C1BFA04EF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25b69-8e68-4841-9284-bd8f9504d222"/>
    <ds:schemaRef ds:uri="b7aee57a-33bc-479a-b375-2a9789967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4EC6B0-97E3-4EDA-A022-5CDE7350FF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5547</TotalTime>
  <Words>3479</Words>
  <Application>Microsoft Office PowerPoint</Application>
  <PresentationFormat>Widescreen</PresentationFormat>
  <Paragraphs>463</Paragraphs>
  <Slides>67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Consolas</vt:lpstr>
      <vt:lpstr>Wingdings</vt:lpstr>
      <vt:lpstr>Wingdings 2</vt:lpstr>
      <vt:lpstr>SoftUni</vt:lpstr>
      <vt:lpstr>Internet Explained</vt:lpstr>
      <vt:lpstr>Table of Content</vt:lpstr>
      <vt:lpstr>Have a Question?</vt:lpstr>
      <vt:lpstr>Introduction to Internet</vt:lpstr>
      <vt:lpstr>Ishango Bone</vt:lpstr>
      <vt:lpstr>Jacquard machine</vt:lpstr>
      <vt:lpstr>Analytical Engine</vt:lpstr>
      <vt:lpstr>Tabulating machine &amp; Z3</vt:lpstr>
      <vt:lpstr>Atanasoff–Berry computer</vt:lpstr>
      <vt:lpstr>Colossus &amp; ENIAC</vt:lpstr>
      <vt:lpstr>Internet – History</vt:lpstr>
      <vt:lpstr>Internet – Introduction (1)</vt:lpstr>
      <vt:lpstr>Internet – Introduction (2)</vt:lpstr>
      <vt:lpstr>What is a Network?</vt:lpstr>
      <vt:lpstr>Networks and Internet</vt:lpstr>
      <vt:lpstr>How Does the Internet Work?</vt:lpstr>
      <vt:lpstr>Web Server Work Model</vt:lpstr>
      <vt:lpstr>Important Definitions</vt:lpstr>
      <vt:lpstr>Servers and Clients</vt:lpstr>
      <vt:lpstr>Network Protocol</vt:lpstr>
      <vt:lpstr>Packets</vt:lpstr>
      <vt:lpstr>Packets (1) </vt:lpstr>
      <vt:lpstr>Packets (2)</vt:lpstr>
      <vt:lpstr>Traveling On the Packets in the Network</vt:lpstr>
      <vt:lpstr>Internet Protocol</vt:lpstr>
      <vt:lpstr>Internet Protocol</vt:lpstr>
      <vt:lpstr>IPv4</vt:lpstr>
      <vt:lpstr>IP Address</vt:lpstr>
      <vt:lpstr>IP address classes</vt:lpstr>
      <vt:lpstr>What Is CIDR (Classless Inter-Domain Routing)</vt:lpstr>
      <vt:lpstr>IPv4 Private Address Space and Filtering</vt:lpstr>
      <vt:lpstr>IPv6</vt:lpstr>
      <vt:lpstr>What is a DNS?</vt:lpstr>
      <vt:lpstr>DNS Example</vt:lpstr>
      <vt:lpstr>Reliability and TCP</vt:lpstr>
      <vt:lpstr>Reliability</vt:lpstr>
      <vt:lpstr>Transmission Control Protocol - TCP (1)</vt:lpstr>
      <vt:lpstr>Transmission Control Protocol - TCP (2)</vt:lpstr>
      <vt:lpstr>Transmission Control Protocol - TCP ()</vt:lpstr>
      <vt:lpstr>TCP vs UDP</vt:lpstr>
      <vt:lpstr>User Datagram Protocol</vt:lpstr>
      <vt:lpstr>The OSI Model</vt:lpstr>
      <vt:lpstr>What is the OSI Model?</vt:lpstr>
      <vt:lpstr>OSI Layers</vt:lpstr>
      <vt:lpstr>TCP/IP model mapping to OSI</vt:lpstr>
      <vt:lpstr>Application Layer – 7</vt:lpstr>
      <vt:lpstr>Presentation Layer – 6</vt:lpstr>
      <vt:lpstr>Session Layer – 5</vt:lpstr>
      <vt:lpstr>Transport Layer – 4</vt:lpstr>
      <vt:lpstr>Network Layer – 3</vt:lpstr>
      <vt:lpstr>Data Link Layer – 2 (1)</vt:lpstr>
      <vt:lpstr>Data Link Layer – 2 (2)</vt:lpstr>
      <vt:lpstr>Physical Layer – 1</vt:lpstr>
      <vt:lpstr>Network Hardware</vt:lpstr>
      <vt:lpstr>Network Hardware</vt:lpstr>
      <vt:lpstr>Cables and Routers</vt:lpstr>
      <vt:lpstr>Repeaters, Hubs and Switches</vt:lpstr>
      <vt:lpstr>Bridges and Gateways</vt:lpstr>
      <vt:lpstr>Network Interface Cards – NIC</vt:lpstr>
      <vt:lpstr>The Future of the Internet</vt:lpstr>
      <vt:lpstr>The Future of the Internet</vt:lpstr>
      <vt:lpstr>Summary</vt:lpstr>
      <vt:lpstr>Questions?</vt:lpstr>
      <vt:lpstr>SoftUni Diamond Partners</vt:lpstr>
      <vt:lpstr>Educational Partners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Fundamentals</dc:title>
  <dc:subject>Spring Fundamentals Course @ SoftUni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https://about.softuni.bg/
© Software University – https://softuni.bg
Copyrighted document. Unauthorized copy, reproduction or use is not permitted.</dc:description>
  <cp:lastModifiedBy>Rositsa Nenova</cp:lastModifiedBy>
  <cp:revision>181</cp:revision>
  <dcterms:created xsi:type="dcterms:W3CDTF">2018-05-23T13:08:44Z</dcterms:created>
  <dcterms:modified xsi:type="dcterms:W3CDTF">2022-09-12T16:48:52Z</dcterms:modified>
  <cp:category>programming;computer programming;software development;web development; html; css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0x010100B4E63F92689E2344800622A05AA3C338</vt:lpwstr>
  </property>
</Properties>
</file>